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Lst>
  <p:notesMasterIdLst>
    <p:notesMasterId r:id="rId57"/>
  </p:notesMasterIdLst>
  <p:handoutMasterIdLst>
    <p:handoutMasterId r:id="rId58"/>
  </p:handoutMasterIdLst>
  <p:sldIdLst>
    <p:sldId id="375" r:id="rId4"/>
    <p:sldId id="370" r:id="rId5"/>
    <p:sldId id="262" r:id="rId6"/>
    <p:sldId id="300" r:id="rId7"/>
    <p:sldId id="264" r:id="rId8"/>
    <p:sldId id="263" r:id="rId9"/>
    <p:sldId id="382" r:id="rId10"/>
    <p:sldId id="267" r:id="rId11"/>
    <p:sldId id="395" r:id="rId12"/>
    <p:sldId id="394" r:id="rId13"/>
    <p:sldId id="396" r:id="rId14"/>
    <p:sldId id="397" r:id="rId15"/>
    <p:sldId id="376" r:id="rId16"/>
    <p:sldId id="377" r:id="rId17"/>
    <p:sldId id="304" r:id="rId18"/>
    <p:sldId id="393" r:id="rId19"/>
    <p:sldId id="398" r:id="rId20"/>
    <p:sldId id="399" r:id="rId21"/>
    <p:sldId id="401" r:id="rId22"/>
    <p:sldId id="400" r:id="rId23"/>
    <p:sldId id="388" r:id="rId24"/>
    <p:sldId id="289" r:id="rId25"/>
    <p:sldId id="313" r:id="rId26"/>
    <p:sldId id="287" r:id="rId27"/>
    <p:sldId id="308" r:id="rId28"/>
    <p:sldId id="383" r:id="rId29"/>
    <p:sldId id="305" r:id="rId30"/>
    <p:sldId id="309" r:id="rId31"/>
    <p:sldId id="268" r:id="rId32"/>
    <p:sldId id="269" r:id="rId33"/>
    <p:sldId id="270" r:id="rId34"/>
    <p:sldId id="272" r:id="rId35"/>
    <p:sldId id="278" r:id="rId36"/>
    <p:sldId id="271" r:id="rId37"/>
    <p:sldId id="279" r:id="rId38"/>
    <p:sldId id="297" r:id="rId39"/>
    <p:sldId id="306" r:id="rId40"/>
    <p:sldId id="283" r:id="rId41"/>
    <p:sldId id="307" r:id="rId42"/>
    <p:sldId id="284" r:id="rId43"/>
    <p:sldId id="285" r:id="rId44"/>
    <p:sldId id="290" r:id="rId45"/>
    <p:sldId id="368" r:id="rId46"/>
    <p:sldId id="359" r:id="rId47"/>
    <p:sldId id="360" r:id="rId48"/>
    <p:sldId id="361" r:id="rId49"/>
    <p:sldId id="362" r:id="rId50"/>
    <p:sldId id="363" r:id="rId51"/>
    <p:sldId id="372" r:id="rId52"/>
    <p:sldId id="373" r:id="rId53"/>
    <p:sldId id="366" r:id="rId54"/>
    <p:sldId id="369"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96" autoAdjust="0"/>
  </p:normalViewPr>
  <p:slideViewPr>
    <p:cSldViewPr>
      <p:cViewPr varScale="1">
        <p:scale>
          <a:sx n="98" d="100"/>
          <a:sy n="98" d="100"/>
        </p:scale>
        <p:origin x="1290" y="78"/>
      </p:cViewPr>
      <p:guideLst>
        <p:guide orient="horz" pos="2160"/>
        <p:guide pos="2880"/>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5A0C4-C924-43F9-8466-5A1F89D61F50}" type="datetimeFigureOut">
              <a:rPr lang="en-US" smtClean="0"/>
              <a:t>3/10/2017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33E9C-9DC4-4BC4-B241-9736A9265F50}" type="slidenum">
              <a:rPr lang="en-US" smtClean="0"/>
              <a:t>‹#›</a:t>
            </a:fld>
            <a:endParaRPr lang="en-US"/>
          </a:p>
        </p:txBody>
      </p:sp>
    </p:spTree>
    <p:extLst>
      <p:ext uri="{BB962C8B-B14F-4D97-AF65-F5344CB8AC3E}">
        <p14:creationId xmlns:p14="http://schemas.microsoft.com/office/powerpoint/2010/main" val="186735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2185-26EA-4CC7-8357-54DD79017EF2}" type="datetimeFigureOut">
              <a:rPr lang="en-US" smtClean="0"/>
              <a:t>3/10/2017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4E1D6-FE58-4C65-9EC4-2A9A154F96CC}" type="slidenum">
              <a:rPr lang="en-US" smtClean="0"/>
              <a:t>‹#›</a:t>
            </a:fld>
            <a:endParaRPr lang="en-US"/>
          </a:p>
        </p:txBody>
      </p:sp>
    </p:spTree>
    <p:extLst>
      <p:ext uri="{BB962C8B-B14F-4D97-AF65-F5344CB8AC3E}">
        <p14:creationId xmlns:p14="http://schemas.microsoft.com/office/powerpoint/2010/main" val="343519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3</a:t>
            </a:fld>
            <a:endParaRPr lang="en-US"/>
          </a:p>
        </p:txBody>
      </p:sp>
    </p:spTree>
    <p:extLst>
      <p:ext uri="{BB962C8B-B14F-4D97-AF65-F5344CB8AC3E}">
        <p14:creationId xmlns:p14="http://schemas.microsoft.com/office/powerpoint/2010/main" val="176161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53</a:t>
            </a:fld>
            <a:endParaRPr lang="en-US"/>
          </a:p>
        </p:txBody>
      </p:sp>
    </p:spTree>
    <p:extLst>
      <p:ext uri="{BB962C8B-B14F-4D97-AF65-F5344CB8AC3E}">
        <p14:creationId xmlns:p14="http://schemas.microsoft.com/office/powerpoint/2010/main" val="250437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6</a:t>
            </a:fld>
            <a:endParaRPr lang="en-US"/>
          </a:p>
        </p:txBody>
      </p:sp>
    </p:spTree>
    <p:extLst>
      <p:ext uri="{BB962C8B-B14F-4D97-AF65-F5344CB8AC3E}">
        <p14:creationId xmlns:p14="http://schemas.microsoft.com/office/powerpoint/2010/main" val="397140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89 in 2013</a:t>
            </a:r>
          </a:p>
          <a:p>
            <a:r>
              <a:rPr lang="en-US" dirty="0" smtClean="0"/>
              <a:t>42 institutions </a:t>
            </a:r>
          </a:p>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9</a:t>
            </a:fld>
            <a:endParaRPr lang="en-US"/>
          </a:p>
        </p:txBody>
      </p:sp>
    </p:spTree>
    <p:extLst>
      <p:ext uri="{BB962C8B-B14F-4D97-AF65-F5344CB8AC3E}">
        <p14:creationId xmlns:p14="http://schemas.microsoft.com/office/powerpoint/2010/main" val="409591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to update this slide closer</a:t>
            </a:r>
            <a:r>
              <a:rPr lang="en-US" baseline="0" dirty="0" smtClean="0"/>
              <a:t> to </a:t>
            </a:r>
            <a:r>
              <a:rPr lang="en-US" baseline="0" smtClean="0"/>
              <a:t>the meeting</a:t>
            </a:r>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10</a:t>
            </a:fld>
            <a:endParaRPr lang="en-US"/>
          </a:p>
        </p:txBody>
      </p:sp>
    </p:spTree>
    <p:extLst>
      <p:ext uri="{BB962C8B-B14F-4D97-AF65-F5344CB8AC3E}">
        <p14:creationId xmlns:p14="http://schemas.microsoft.com/office/powerpoint/2010/main" val="3443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12</a:t>
            </a:fld>
            <a:endParaRPr lang="en-US"/>
          </a:p>
        </p:txBody>
      </p:sp>
    </p:spTree>
    <p:extLst>
      <p:ext uri="{BB962C8B-B14F-4D97-AF65-F5344CB8AC3E}">
        <p14:creationId xmlns:p14="http://schemas.microsoft.com/office/powerpoint/2010/main" val="22355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13</a:t>
            </a:fld>
            <a:endParaRPr lang="en-US"/>
          </a:p>
        </p:txBody>
      </p:sp>
    </p:spTree>
    <p:extLst>
      <p:ext uri="{BB962C8B-B14F-4D97-AF65-F5344CB8AC3E}">
        <p14:creationId xmlns:p14="http://schemas.microsoft.com/office/powerpoint/2010/main" val="323372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25</a:t>
            </a:fld>
            <a:endParaRPr lang="en-US"/>
          </a:p>
        </p:txBody>
      </p:sp>
    </p:spTree>
    <p:extLst>
      <p:ext uri="{BB962C8B-B14F-4D97-AF65-F5344CB8AC3E}">
        <p14:creationId xmlns:p14="http://schemas.microsoft.com/office/powerpoint/2010/main" val="115995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Supplemental Figure S3. </a:t>
            </a:r>
            <a:r>
              <a:rPr lang="en-US" sz="1200" b="1" i="1" kern="1200" dirty="0" smtClean="0">
                <a:solidFill>
                  <a:schemeClr val="tx1"/>
                </a:solidFill>
                <a:effectLst/>
                <a:latin typeface="+mn-lt"/>
                <a:ea typeface="+mn-ea"/>
                <a:cs typeface="+mn-cs"/>
              </a:rPr>
              <a:t>HLA-B*57:01</a:t>
            </a:r>
            <a:r>
              <a:rPr lang="en-US" sz="1200" b="1" kern="1200" dirty="0" smtClean="0">
                <a:solidFill>
                  <a:schemeClr val="tx1"/>
                </a:solidFill>
                <a:effectLst/>
                <a:latin typeface="+mn-lt"/>
                <a:ea typeface="+mn-ea"/>
                <a:cs typeface="+mn-cs"/>
              </a:rPr>
              <a:t> Pharmacogenetic Test Result:  Clinical Implementation Workflow for EHR</a:t>
            </a:r>
          </a:p>
          <a:p>
            <a:pPr fontAlgn="base"/>
            <a:r>
              <a:rPr lang="en-US" sz="1200" kern="1200" baseline="30000" dirty="0" err="1" smtClean="0">
                <a:solidFill>
                  <a:schemeClr val="tx1"/>
                </a:solidFill>
                <a:effectLst/>
                <a:latin typeface="+mn-lt"/>
                <a:ea typeface="+mn-ea"/>
                <a:cs typeface="+mn-cs"/>
              </a:rPr>
              <a:t>a</a:t>
            </a:r>
            <a:r>
              <a:rPr lang="en-US" sz="1200" kern="1200" dirty="0" err="1"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diplotype</a:t>
            </a:r>
            <a:r>
              <a:rPr lang="en-US" sz="1200" kern="1200" dirty="0" smtClean="0">
                <a:solidFill>
                  <a:schemeClr val="tx1"/>
                </a:solidFill>
                <a:effectLst/>
                <a:latin typeface="+mn-lt"/>
                <a:ea typeface="+mn-ea"/>
                <a:cs typeface="+mn-cs"/>
              </a:rPr>
              <a:t>/phenotype specific example</a:t>
            </a:r>
          </a:p>
          <a:p>
            <a:pPr fontAlgn="base"/>
            <a:r>
              <a:rPr lang="en-US" sz="1200" kern="1200" baseline="30000" dirty="0" err="1" smtClean="0">
                <a:solidFill>
                  <a:schemeClr val="tx1"/>
                </a:solidFill>
                <a:effectLst/>
                <a:latin typeface="+mn-lt"/>
                <a:ea typeface="+mn-ea"/>
                <a:cs typeface="+mn-cs"/>
              </a:rPr>
              <a:t>b</a:t>
            </a:r>
            <a:r>
              <a:rPr lang="en-US" sz="1200" kern="1200" dirty="0" err="1" smtClean="0">
                <a:solidFill>
                  <a:schemeClr val="tx1"/>
                </a:solidFill>
                <a:effectLst/>
                <a:latin typeface="+mn-lt"/>
                <a:ea typeface="+mn-ea"/>
                <a:cs typeface="+mn-cs"/>
              </a:rPr>
              <a:t>"Priority</a:t>
            </a:r>
            <a:r>
              <a:rPr lang="en-US" sz="1200" kern="1200" dirty="0" smtClean="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Documentation</a:t>
            </a:r>
            <a:r>
              <a:rPr lang="en-US" sz="1200" kern="1200" dirty="0" smtClean="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genotype/phenotype-specific summaries.</a:t>
            </a:r>
          </a:p>
          <a:p>
            <a:r>
              <a:rPr lang="en-US" sz="1200" kern="1200" baseline="3000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supplement section “Other Considerations” for discussion regarding use of abacavir in </a:t>
            </a:r>
            <a:r>
              <a:rPr lang="en-US" sz="1200" i="1" kern="1200" dirty="0" smtClean="0">
                <a:solidFill>
                  <a:schemeClr val="tx1"/>
                </a:solidFill>
                <a:effectLst/>
                <a:latin typeface="+mn-lt"/>
                <a:ea typeface="+mn-ea"/>
                <a:cs typeface="+mn-cs"/>
              </a:rPr>
              <a:t>HLA-B*57:01</a:t>
            </a:r>
            <a:r>
              <a:rPr lang="en-US" sz="1200" kern="1200" dirty="0" smtClean="0">
                <a:solidFill>
                  <a:schemeClr val="tx1"/>
                </a:solidFill>
                <a:effectLst/>
                <a:latin typeface="+mn-lt"/>
                <a:ea typeface="+mn-ea"/>
                <a:cs typeface="+mn-cs"/>
              </a:rPr>
              <a:t> positive patient.</a:t>
            </a:r>
          </a:p>
          <a:p>
            <a:endParaRPr lang="en-US" dirty="0"/>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Supplemental Figure S3. </a:t>
            </a:r>
            <a:r>
              <a:rPr lang="en-US" sz="1200" b="1" i="1" kern="1200" dirty="0" smtClean="0">
                <a:solidFill>
                  <a:schemeClr val="tx1"/>
                </a:solidFill>
                <a:effectLst/>
                <a:latin typeface="+mn-lt"/>
                <a:ea typeface="+mn-ea"/>
                <a:cs typeface="+mn-cs"/>
              </a:rPr>
              <a:t>HLA-B*57:01</a:t>
            </a:r>
            <a:r>
              <a:rPr lang="en-US" sz="1200" b="1" kern="1200" dirty="0" smtClean="0">
                <a:solidFill>
                  <a:schemeClr val="tx1"/>
                </a:solidFill>
                <a:effectLst/>
                <a:latin typeface="+mn-lt"/>
                <a:ea typeface="+mn-ea"/>
                <a:cs typeface="+mn-cs"/>
              </a:rPr>
              <a:t> Pharmacogenetic Test Result:  Clinical Implementation Workflow for EHR</a:t>
            </a:r>
          </a:p>
          <a:p>
            <a:pPr fontAlgn="base"/>
            <a:r>
              <a:rPr lang="en-US" sz="1200" kern="1200" baseline="30000" dirty="0" err="1" smtClean="0">
                <a:solidFill>
                  <a:schemeClr val="tx1"/>
                </a:solidFill>
                <a:effectLst/>
                <a:latin typeface="+mn-lt"/>
                <a:ea typeface="+mn-ea"/>
                <a:cs typeface="+mn-cs"/>
              </a:rPr>
              <a:t>a</a:t>
            </a:r>
            <a:r>
              <a:rPr lang="en-US" sz="1200" kern="1200" dirty="0" err="1"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diplotype</a:t>
            </a:r>
            <a:r>
              <a:rPr lang="en-US" sz="1200" kern="1200" dirty="0" smtClean="0">
                <a:solidFill>
                  <a:schemeClr val="tx1"/>
                </a:solidFill>
                <a:effectLst/>
                <a:latin typeface="+mn-lt"/>
                <a:ea typeface="+mn-ea"/>
                <a:cs typeface="+mn-cs"/>
              </a:rPr>
              <a:t>/phenotype specific example</a:t>
            </a:r>
          </a:p>
          <a:p>
            <a:pPr fontAlgn="base"/>
            <a:r>
              <a:rPr lang="en-US" sz="1200" kern="1200" baseline="30000" dirty="0" err="1" smtClean="0">
                <a:solidFill>
                  <a:schemeClr val="tx1"/>
                </a:solidFill>
                <a:effectLst/>
                <a:latin typeface="+mn-lt"/>
                <a:ea typeface="+mn-ea"/>
                <a:cs typeface="+mn-cs"/>
              </a:rPr>
              <a:t>b</a:t>
            </a:r>
            <a:r>
              <a:rPr lang="en-US" sz="1200" kern="1200" dirty="0" err="1" smtClean="0">
                <a:solidFill>
                  <a:schemeClr val="tx1"/>
                </a:solidFill>
                <a:effectLst/>
                <a:latin typeface="+mn-lt"/>
                <a:ea typeface="+mn-ea"/>
                <a:cs typeface="+mn-cs"/>
              </a:rPr>
              <a:t>"Priority</a:t>
            </a:r>
            <a:r>
              <a:rPr lang="en-US" sz="1200" kern="1200" dirty="0" smtClean="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Documentation</a:t>
            </a:r>
            <a:r>
              <a:rPr lang="en-US" sz="1200" kern="1200" dirty="0" smtClean="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genotype/phenotype-specific summaries.</a:t>
            </a:r>
          </a:p>
          <a:p>
            <a:r>
              <a:rPr lang="en-US" sz="1200" kern="1200" baseline="3000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See</a:t>
            </a:r>
            <a:r>
              <a:rPr lang="en-US" sz="1200" kern="1200" smtClean="0">
                <a:solidFill>
                  <a:schemeClr val="tx1"/>
                </a:solidFill>
                <a:effectLst/>
                <a:latin typeface="+mn-lt"/>
                <a:ea typeface="+mn-ea"/>
                <a:cs typeface="+mn-cs"/>
              </a:rPr>
              <a:t> supplement section “Other Considerations” for discussion regarding use of abacavir in </a:t>
            </a:r>
            <a:r>
              <a:rPr lang="en-US" sz="1200" i="1" kern="1200" smtClean="0">
                <a:solidFill>
                  <a:schemeClr val="tx1"/>
                </a:solidFill>
                <a:effectLst/>
                <a:latin typeface="+mn-lt"/>
                <a:ea typeface="+mn-ea"/>
                <a:cs typeface="+mn-cs"/>
              </a:rPr>
              <a:t>HLA-B*57:01</a:t>
            </a:r>
            <a:r>
              <a:rPr lang="en-US" sz="1200" kern="1200" smtClean="0">
                <a:solidFill>
                  <a:schemeClr val="tx1"/>
                </a:solidFill>
                <a:effectLst/>
                <a:latin typeface="+mn-lt"/>
                <a:ea typeface="+mn-ea"/>
                <a:cs typeface="+mn-cs"/>
              </a:rPr>
              <a:t> positive patient.</a:t>
            </a:r>
          </a:p>
          <a:p>
            <a:endParaRPr lang="en-US"/>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30076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1775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8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FE4643-1568-47AF-98CD-7D6A0E26ACE8}" type="datetimeFigureOut">
              <a:rPr lang="en-US">
                <a:solidFill>
                  <a:prstClr val="black">
                    <a:tint val="75000"/>
                  </a:prstClr>
                </a:solidFill>
              </a:rPr>
              <a:pPr>
                <a:defRPr/>
              </a:pPr>
              <a:t>3/10/2017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2A3FA-7F3C-4CD2-8D23-D66F12871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23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C2F6B7-EE99-483B-B7F9-ED12E69545AC}" type="datetimeFigureOut">
              <a:rPr lang="en-US">
                <a:solidFill>
                  <a:prstClr val="black">
                    <a:tint val="75000"/>
                  </a:prstClr>
                </a:solidFill>
              </a:rPr>
              <a:pPr>
                <a:defRPr/>
              </a:pPr>
              <a:t>3/10/2017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74FF81-6C9A-4A87-87D6-81A1910A3D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44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F7BD0F-C402-4C2B-B074-3CC68D69BF31}" type="datetimeFigureOut">
              <a:rPr lang="en-US">
                <a:solidFill>
                  <a:prstClr val="black">
                    <a:tint val="75000"/>
                  </a:prstClr>
                </a:solidFill>
              </a:rPr>
              <a:pPr>
                <a:defRPr/>
              </a:pPr>
              <a:t>3/10/2017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BDE3A-FFBA-4B18-9D57-511521A11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9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997EAF-1EE4-4CB7-B618-45875DD08BD6}" type="datetimeFigureOut">
              <a:rPr lang="en-US">
                <a:solidFill>
                  <a:prstClr val="black">
                    <a:tint val="75000"/>
                  </a:prstClr>
                </a:solidFill>
              </a:rPr>
              <a:pPr>
                <a:defRPr/>
              </a:pPr>
              <a:t>3/10/2017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F8284F-73A3-4ADD-BF19-CD8DADD67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56C572-B779-413E-B464-5A08DC9567CC}" type="datetimeFigureOut">
              <a:rPr lang="en-US">
                <a:solidFill>
                  <a:prstClr val="black">
                    <a:tint val="75000"/>
                  </a:prstClr>
                </a:solidFill>
              </a:rPr>
              <a:pPr>
                <a:defRPr/>
              </a:pPr>
              <a:t>3/10/2017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098E32-02DF-4316-862C-C5B913EDF1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9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891F5F-2EA3-403C-B91B-0CB7860843B8}" type="datetimeFigureOut">
              <a:rPr lang="en-US">
                <a:solidFill>
                  <a:prstClr val="black">
                    <a:tint val="75000"/>
                  </a:prstClr>
                </a:solidFill>
              </a:rPr>
              <a:pPr>
                <a:defRPr/>
              </a:pPr>
              <a:t>3/10/2017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E6A701-4003-4811-B6A4-EB8AF55DD8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057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DD0E4-F1AE-4B44-86F5-56DC8AD0452E}" type="datetimeFigureOut">
              <a:rPr lang="en-US">
                <a:solidFill>
                  <a:prstClr val="black">
                    <a:tint val="75000"/>
                  </a:prstClr>
                </a:solidFill>
              </a:rPr>
              <a:pPr>
                <a:defRPr/>
              </a:pPr>
              <a:t>3/10/2017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63701F-9BEE-4DD0-9013-F10F8CF5FE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6F23E8-8C94-426E-884A-27BDE5352E0A}" type="datetimeFigureOut">
              <a:rPr lang="en-US">
                <a:solidFill>
                  <a:prstClr val="black">
                    <a:tint val="75000"/>
                  </a:prstClr>
                </a:solidFill>
              </a:rPr>
              <a:pPr>
                <a:defRPr/>
              </a:pPr>
              <a:t>3/10/2017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597C7-DE5B-483B-8C4C-309078218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5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4720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6BDFE4-692B-4FA7-8CF9-EEEC3F28A537}" type="datetimeFigureOut">
              <a:rPr lang="en-US">
                <a:solidFill>
                  <a:prstClr val="black">
                    <a:tint val="75000"/>
                  </a:prstClr>
                </a:solidFill>
              </a:rPr>
              <a:pPr>
                <a:defRPr/>
              </a:pPr>
              <a:t>3/10/2017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F350E-A893-4925-9BDA-0C0F8F8D8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950C11-DD39-4D23-999F-FF346C2F9AF8}" type="datetimeFigureOut">
              <a:rPr lang="en-US">
                <a:solidFill>
                  <a:prstClr val="black">
                    <a:tint val="75000"/>
                  </a:prstClr>
                </a:solidFill>
              </a:rPr>
              <a:pPr>
                <a:defRPr/>
              </a:pPr>
              <a:t>3/10/2017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F7C755-6355-4B42-A888-12BECC37A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28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7F39BB-36F6-43F3-9C8E-4D67981E79E3}" type="datetimeFigureOut">
              <a:rPr lang="en-US">
                <a:solidFill>
                  <a:prstClr val="black">
                    <a:tint val="75000"/>
                  </a:prstClr>
                </a:solidFill>
              </a:rPr>
              <a:pPr>
                <a:defRPr/>
              </a:pPr>
              <a:t>3/10/2017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4F658A-0B6D-4431-8C20-EA65579F6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43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36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1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80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791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7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4525A-9684-4809-BCE7-3EEBB1E84B9E}"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01744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830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03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85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4525A-9684-4809-BCE7-3EEBB1E84B9E}"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55346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64525A-9684-4809-BCE7-3EEBB1E84B9E}" type="datetimeFigureOut">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16374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4525A-9684-4809-BCE7-3EEBB1E84B9E}"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878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4525A-9684-4809-BCE7-3EEBB1E84B9E}" type="datetimeFigureOut">
              <a:rPr lang="en-US" smtClean="0"/>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5841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07749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66847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525A-9684-4809-BCE7-3EEBB1E84B9E}" type="datetimeFigureOut">
              <a:rPr lang="en-US" smtClean="0"/>
              <a:t>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EF49-9AC6-4015-A553-316DAA8AA450}" type="slidenum">
              <a:rPr lang="en-US" smtClean="0"/>
              <a:t>‹#›</a:t>
            </a:fld>
            <a:endParaRPr lang="en-US"/>
          </a:p>
        </p:txBody>
      </p:sp>
    </p:spTree>
    <p:extLst>
      <p:ext uri="{BB962C8B-B14F-4D97-AF65-F5344CB8AC3E}">
        <p14:creationId xmlns:p14="http://schemas.microsoft.com/office/powerpoint/2010/main" val="4239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56A016-EA23-44A2-BE1A-3A56AE16F869}" type="datetimeFigureOut">
              <a:rPr lang="en-US">
                <a:solidFill>
                  <a:prstClr val="black">
                    <a:tint val="75000"/>
                  </a:prstClr>
                </a:solidFill>
              </a:rPr>
              <a:pPr>
                <a:defRPr/>
              </a:pPr>
              <a:t>3/10/2017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18DB5D-5AF0-4514-971A-5500140AC5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6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3"/>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reeform 14"/>
          <p:cNvSpPr/>
          <p:nvPr/>
        </p:nvSpPr>
        <p:spPr>
          <a:xfrm>
            <a:off x="0" y="76200"/>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0" y="0"/>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876300" y="1371600"/>
            <a:ext cx="7391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7200" y="2819400"/>
            <a:ext cx="8229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6" descr="stj_logo_4_ppt_rev.wmf"/>
          <p:cNvPicPr>
            <a:picLocks noChangeAspect="1"/>
          </p:cNvPicPr>
          <p:nvPr/>
        </p:nvPicPr>
        <p:blipFill>
          <a:blip r:embed="rId12"/>
          <a:srcRect/>
          <a:stretch>
            <a:fillRect/>
          </a:stretch>
        </p:blipFill>
        <p:spPr bwMode="auto">
          <a:xfrm>
            <a:off x="381000" y="76200"/>
            <a:ext cx="906463"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3"/>
          <a:stretch>
            <a:fillRect/>
          </a:stretch>
        </p:blipFill>
        <p:spPr>
          <a:xfrm>
            <a:off x="6096000" y="6477000"/>
            <a:ext cx="2735045" cy="243923"/>
          </a:xfrm>
          <a:prstGeom prst="rect">
            <a:avLst/>
          </a:prstGeom>
        </p:spPr>
      </p:pic>
    </p:spTree>
    <p:extLst>
      <p:ext uri="{BB962C8B-B14F-4D97-AF65-F5344CB8AC3E}">
        <p14:creationId xmlns:p14="http://schemas.microsoft.com/office/powerpoint/2010/main" val="62743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guidelines.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harmgkb.org/do/serve?id=network.membe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fontScale="90000"/>
          </a:bodyPr>
          <a:lstStyle/>
          <a:p>
            <a:r>
              <a:rPr lang="en-US" b="1" dirty="0"/>
              <a:t>The Clinical Pharmacogenetics Implementation Consortium: Incorporating Pharmacogenetics into Clinical Practice and the EHR</a:t>
            </a:r>
            <a:endParaRPr lang="en-US" dirty="0"/>
          </a:p>
        </p:txBody>
      </p:sp>
      <p:pic>
        <p:nvPicPr>
          <p:cNvPr id="1026"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76675"/>
            <a:ext cx="6629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89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1143000"/>
            <a:ext cx="4040188" cy="3951288"/>
          </a:xfrm>
        </p:spPr>
        <p:txBody>
          <a:bodyPr>
            <a:noAutofit/>
          </a:bodyPr>
          <a:lstStyle/>
          <a:p>
            <a:pPr marL="0" indent="0">
              <a:buNone/>
            </a:pPr>
            <a:r>
              <a:rPr lang="en-US" sz="1400" b="1" u="sng" dirty="0" smtClean="0"/>
              <a:t>2011</a:t>
            </a:r>
          </a:p>
          <a:p>
            <a:r>
              <a:rPr lang="en-US" sz="1400" i="1" dirty="0" smtClean="0"/>
              <a:t>TPMT </a:t>
            </a:r>
            <a:r>
              <a:rPr lang="en-US" sz="1400" dirty="0" smtClean="0"/>
              <a:t>– </a:t>
            </a:r>
            <a:r>
              <a:rPr lang="en-US" sz="1400" dirty="0" err="1" smtClean="0"/>
              <a:t>thiopurines</a:t>
            </a:r>
            <a:endParaRPr lang="en-US" sz="1400" dirty="0" smtClean="0"/>
          </a:p>
          <a:p>
            <a:pPr lvl="1"/>
            <a:r>
              <a:rPr lang="en-US" sz="1100" dirty="0" smtClean="0"/>
              <a:t>Updated March 2013</a:t>
            </a:r>
          </a:p>
          <a:p>
            <a:pPr lvl="1"/>
            <a:r>
              <a:rPr lang="en-US" sz="1100" dirty="0" smtClean="0"/>
              <a:t>Update underway-including </a:t>
            </a:r>
            <a:r>
              <a:rPr lang="en-US" sz="1100" i="1" dirty="0" smtClean="0"/>
              <a:t>NUDT15</a:t>
            </a:r>
            <a:endParaRPr lang="en-US" sz="1100" i="1" dirty="0"/>
          </a:p>
          <a:p>
            <a:r>
              <a:rPr lang="en-US" sz="1400" i="1" dirty="0" smtClean="0"/>
              <a:t>CYP2C19 </a:t>
            </a:r>
            <a:r>
              <a:rPr lang="en-US" sz="1400" dirty="0" smtClean="0"/>
              <a:t>– </a:t>
            </a:r>
            <a:r>
              <a:rPr lang="en-US" sz="1400" dirty="0" err="1" smtClean="0"/>
              <a:t>clopidogrel</a:t>
            </a:r>
            <a:endParaRPr lang="en-US" sz="1400" dirty="0" smtClean="0"/>
          </a:p>
          <a:p>
            <a:pPr lvl="1"/>
            <a:r>
              <a:rPr lang="en-US" sz="1100" dirty="0" smtClean="0"/>
              <a:t>Updated Sept 2013</a:t>
            </a:r>
          </a:p>
          <a:p>
            <a:r>
              <a:rPr lang="en-US" sz="1400" i="1" dirty="0" smtClean="0"/>
              <a:t>CYP2C9</a:t>
            </a:r>
            <a:r>
              <a:rPr lang="en-US" sz="1400" i="1" dirty="0"/>
              <a:t>, </a:t>
            </a:r>
            <a:r>
              <a:rPr lang="en-US" sz="1400" i="1" dirty="0" smtClean="0"/>
              <a:t>VKORC</a:t>
            </a:r>
            <a:r>
              <a:rPr lang="en-US" sz="1400" dirty="0" smtClean="0"/>
              <a:t>1 – warfarin</a:t>
            </a:r>
          </a:p>
          <a:p>
            <a:pPr lvl="1"/>
            <a:r>
              <a:rPr lang="en-US" sz="1100" dirty="0" smtClean="0"/>
              <a:t>ACCEPTED</a:t>
            </a:r>
          </a:p>
          <a:p>
            <a:pPr marL="0" indent="0">
              <a:buNone/>
            </a:pPr>
            <a:r>
              <a:rPr lang="en-US" sz="1400" b="1" u="sng" dirty="0" smtClean="0"/>
              <a:t>2012</a:t>
            </a:r>
            <a:endParaRPr lang="en-US" sz="1400" b="1" u="sng" dirty="0"/>
          </a:p>
          <a:p>
            <a:r>
              <a:rPr lang="en-US" sz="1400" i="1" dirty="0" smtClean="0"/>
              <a:t>CYP2D6 </a:t>
            </a:r>
            <a:r>
              <a:rPr lang="en-US" sz="1400" dirty="0" smtClean="0"/>
              <a:t>– codeine</a:t>
            </a:r>
          </a:p>
          <a:p>
            <a:pPr lvl="1"/>
            <a:r>
              <a:rPr lang="en-US" sz="1100" dirty="0" smtClean="0"/>
              <a:t>Updated Apr 2014</a:t>
            </a:r>
            <a:endParaRPr lang="en-US" sz="1100" dirty="0"/>
          </a:p>
          <a:p>
            <a:r>
              <a:rPr lang="en-US" sz="1400" i="1" dirty="0" smtClean="0"/>
              <a:t>HLA-B </a:t>
            </a:r>
            <a:r>
              <a:rPr lang="en-US" sz="1400" dirty="0" smtClean="0"/>
              <a:t>– </a:t>
            </a:r>
            <a:r>
              <a:rPr lang="en-US" sz="1400" dirty="0" err="1" smtClean="0"/>
              <a:t>abacavir</a:t>
            </a:r>
            <a:endParaRPr lang="en-US" sz="1400" dirty="0"/>
          </a:p>
          <a:p>
            <a:pPr lvl="1"/>
            <a:r>
              <a:rPr lang="en-US" sz="1100" dirty="0" smtClean="0"/>
              <a:t>Updated Feb 2014</a:t>
            </a:r>
            <a:endParaRPr lang="en-US" sz="1100" dirty="0"/>
          </a:p>
          <a:p>
            <a:r>
              <a:rPr lang="en-US" sz="1400" i="1" dirty="0" smtClean="0"/>
              <a:t>SLCO1B1 </a:t>
            </a:r>
            <a:r>
              <a:rPr lang="en-US" sz="1400" dirty="0" smtClean="0"/>
              <a:t>– simvastatin</a:t>
            </a:r>
          </a:p>
          <a:p>
            <a:pPr lvl="1"/>
            <a:r>
              <a:rPr lang="en-US" sz="1100" dirty="0" smtClean="0"/>
              <a:t>Updated Oct 2014</a:t>
            </a:r>
          </a:p>
          <a:p>
            <a:pPr marL="0" indent="0">
              <a:buNone/>
            </a:pPr>
            <a:r>
              <a:rPr lang="en-US" sz="1400" b="1" u="sng" dirty="0" smtClean="0"/>
              <a:t>2013</a:t>
            </a:r>
          </a:p>
          <a:p>
            <a:r>
              <a:rPr lang="en-US" sz="1400" i="1" dirty="0" smtClean="0"/>
              <a:t>HLA-B</a:t>
            </a:r>
            <a:r>
              <a:rPr lang="en-US" sz="1400" dirty="0" smtClean="0"/>
              <a:t> – allopurinol</a:t>
            </a:r>
          </a:p>
          <a:p>
            <a:pPr lvl="1"/>
            <a:r>
              <a:rPr lang="en-US" sz="1100" dirty="0" smtClean="0"/>
              <a:t>Updated July 2015</a:t>
            </a:r>
            <a:endParaRPr lang="en-US" sz="1100" dirty="0"/>
          </a:p>
          <a:p>
            <a:r>
              <a:rPr lang="en-US" sz="1400" i="1" dirty="0"/>
              <a:t>CYP2D6, CYP2C19</a:t>
            </a:r>
            <a:r>
              <a:rPr lang="en-US" sz="1400" dirty="0"/>
              <a:t> </a:t>
            </a:r>
            <a:r>
              <a:rPr lang="en-US" sz="1400" dirty="0" smtClean="0"/>
              <a:t>– TCAs</a:t>
            </a:r>
          </a:p>
          <a:p>
            <a:pPr lvl="1"/>
            <a:r>
              <a:rPr lang="en-US" sz="1100" dirty="0" smtClean="0"/>
              <a:t>Updated December 2016</a:t>
            </a:r>
            <a:endParaRPr lang="en-US" sz="1100" dirty="0"/>
          </a:p>
          <a:p>
            <a:r>
              <a:rPr lang="en-US" sz="1400" i="1" dirty="0"/>
              <a:t>HLA-B</a:t>
            </a:r>
            <a:r>
              <a:rPr lang="en-US" sz="1400" dirty="0"/>
              <a:t> </a:t>
            </a:r>
            <a:r>
              <a:rPr lang="en-US" sz="1400" dirty="0" smtClean="0"/>
              <a:t>– carbamazepine</a:t>
            </a:r>
          </a:p>
          <a:p>
            <a:pPr lvl="1"/>
            <a:r>
              <a:rPr lang="en-US" sz="1100" dirty="0" smtClean="0"/>
              <a:t>Update in progress	</a:t>
            </a:r>
            <a:endParaRPr lang="en-US" sz="1100" dirty="0"/>
          </a:p>
          <a:p>
            <a:r>
              <a:rPr lang="en-US" sz="1400" i="1" dirty="0"/>
              <a:t>DPYD</a:t>
            </a:r>
            <a:r>
              <a:rPr lang="en-US" sz="1400" dirty="0"/>
              <a:t> </a:t>
            </a:r>
            <a:r>
              <a:rPr lang="en-US" sz="1400" dirty="0" smtClean="0"/>
              <a:t>-- </a:t>
            </a:r>
            <a:r>
              <a:rPr lang="en-US" sz="1400" dirty="0"/>
              <a:t>5FU / </a:t>
            </a:r>
            <a:r>
              <a:rPr lang="en-US" sz="1400" dirty="0" err="1" smtClean="0"/>
              <a:t>capecitabine</a:t>
            </a:r>
            <a:endParaRPr lang="en-US" sz="1400" dirty="0" smtClean="0"/>
          </a:p>
          <a:p>
            <a:pPr lvl="1"/>
            <a:r>
              <a:rPr lang="en-US" sz="1100" dirty="0" smtClean="0"/>
              <a:t>Update in progress</a:t>
            </a:r>
            <a:endParaRPr lang="en-US" sz="1100" dirty="0"/>
          </a:p>
          <a:p>
            <a:pPr marL="457200" lvl="1" indent="0">
              <a:buNone/>
            </a:pPr>
            <a:endParaRPr lang="en-US" sz="1100" dirty="0" smtClean="0"/>
          </a:p>
        </p:txBody>
      </p:sp>
      <p:sp>
        <p:nvSpPr>
          <p:cNvPr id="9" name="Content Placeholder 8"/>
          <p:cNvSpPr>
            <a:spLocks noGrp="1"/>
          </p:cNvSpPr>
          <p:nvPr>
            <p:ph sz="quarter" idx="4"/>
          </p:nvPr>
        </p:nvSpPr>
        <p:spPr>
          <a:xfrm>
            <a:off x="4648200" y="1143000"/>
            <a:ext cx="4041775" cy="3951288"/>
          </a:xfrm>
        </p:spPr>
        <p:txBody>
          <a:bodyPr>
            <a:noAutofit/>
          </a:bodyPr>
          <a:lstStyle/>
          <a:p>
            <a:pPr marL="0" indent="0">
              <a:buNone/>
            </a:pPr>
            <a:r>
              <a:rPr lang="en-US" sz="1400" b="1" u="sng" dirty="0" smtClean="0"/>
              <a:t>2014</a:t>
            </a:r>
          </a:p>
          <a:p>
            <a:r>
              <a:rPr lang="en-US" sz="1400" i="1" dirty="0" smtClean="0"/>
              <a:t>IL28B </a:t>
            </a:r>
            <a:r>
              <a:rPr lang="en-US" sz="1400" dirty="0" smtClean="0"/>
              <a:t>-- PEG interferon </a:t>
            </a:r>
            <a:r>
              <a:rPr lang="el-GR" sz="1400" dirty="0" smtClean="0"/>
              <a:t>α</a:t>
            </a:r>
            <a:endParaRPr lang="en-US" sz="1400" dirty="0" smtClean="0"/>
          </a:p>
          <a:p>
            <a:r>
              <a:rPr lang="en-US" sz="1400" i="1" dirty="0" smtClean="0"/>
              <a:t>CFTR -</a:t>
            </a:r>
            <a:r>
              <a:rPr lang="en-US" sz="1400" dirty="0" smtClean="0"/>
              <a:t>- </a:t>
            </a:r>
            <a:r>
              <a:rPr lang="en-US" sz="1400" dirty="0" err="1" smtClean="0"/>
              <a:t>Ivacaftor</a:t>
            </a:r>
            <a:endParaRPr lang="en-US" sz="1400" dirty="0" smtClean="0"/>
          </a:p>
          <a:p>
            <a:r>
              <a:rPr lang="en-US" sz="1400" i="1" dirty="0" smtClean="0"/>
              <a:t>G6PD </a:t>
            </a:r>
            <a:r>
              <a:rPr lang="en-US" sz="1400" dirty="0" smtClean="0"/>
              <a:t>-- Rasburicase</a:t>
            </a:r>
          </a:p>
          <a:p>
            <a:r>
              <a:rPr lang="en-US" sz="1400" i="1" dirty="0" smtClean="0"/>
              <a:t>CYP2C9, HLA-B </a:t>
            </a:r>
            <a:r>
              <a:rPr lang="en-US" sz="1400" dirty="0" smtClean="0"/>
              <a:t>-- Phenytoin</a:t>
            </a:r>
          </a:p>
          <a:p>
            <a:pPr marL="0" indent="0">
              <a:buNone/>
            </a:pPr>
            <a:endParaRPr lang="en-US" sz="1400" dirty="0" smtClean="0"/>
          </a:p>
          <a:p>
            <a:pPr marL="0" indent="0">
              <a:buNone/>
            </a:pPr>
            <a:r>
              <a:rPr lang="en-US" sz="1400" b="1" u="sng" dirty="0" smtClean="0"/>
              <a:t>2015</a:t>
            </a:r>
          </a:p>
          <a:p>
            <a:r>
              <a:rPr lang="en-US" sz="1400" i="1" dirty="0"/>
              <a:t>CYP3A5 </a:t>
            </a:r>
            <a:r>
              <a:rPr lang="en-US" sz="1400" dirty="0" smtClean="0"/>
              <a:t>– tacrolimus</a:t>
            </a:r>
          </a:p>
          <a:p>
            <a:r>
              <a:rPr lang="en-US" sz="1400" i="1" dirty="0"/>
              <a:t>CYP2D6</a:t>
            </a:r>
            <a:r>
              <a:rPr lang="en-US" sz="1400" dirty="0"/>
              <a:t>, </a:t>
            </a:r>
            <a:r>
              <a:rPr lang="en-US" sz="1400" i="1" dirty="0"/>
              <a:t>CYP2C19</a:t>
            </a:r>
            <a:r>
              <a:rPr lang="en-US" sz="1400" dirty="0"/>
              <a:t>– </a:t>
            </a:r>
            <a:r>
              <a:rPr lang="en-US" sz="1400" dirty="0" smtClean="0"/>
              <a:t>SSRIs</a:t>
            </a:r>
          </a:p>
          <a:p>
            <a:r>
              <a:rPr lang="en-US" sz="1400" i="1" dirty="0"/>
              <a:t>UGT1A1</a:t>
            </a:r>
            <a:r>
              <a:rPr lang="en-US" sz="1400" dirty="0"/>
              <a:t> – </a:t>
            </a:r>
            <a:r>
              <a:rPr lang="en-US" sz="1400" dirty="0" err="1" smtClean="0"/>
              <a:t>atazanavir</a:t>
            </a:r>
            <a:endParaRPr lang="en-US" sz="1400" dirty="0" smtClean="0"/>
          </a:p>
          <a:p>
            <a:pPr marL="0" indent="0">
              <a:buNone/>
            </a:pPr>
            <a:endParaRPr lang="en-US" sz="1400" b="1" u="sng" dirty="0"/>
          </a:p>
          <a:p>
            <a:pPr marL="0" indent="0">
              <a:buNone/>
            </a:pPr>
            <a:r>
              <a:rPr lang="en-US" sz="1400" b="1" u="sng" dirty="0" smtClean="0"/>
              <a:t>2016</a:t>
            </a:r>
          </a:p>
          <a:p>
            <a:r>
              <a:rPr lang="en-US" sz="1400" i="1" dirty="0"/>
              <a:t>CYP2C19</a:t>
            </a:r>
            <a:r>
              <a:rPr lang="en-US" sz="1400" dirty="0"/>
              <a:t> </a:t>
            </a:r>
            <a:r>
              <a:rPr lang="en-US" sz="1400" dirty="0" smtClean="0"/>
              <a:t>– voriconazole</a:t>
            </a:r>
          </a:p>
          <a:p>
            <a:r>
              <a:rPr lang="en-US" sz="1400" i="1" dirty="0"/>
              <a:t>CYP2D6 </a:t>
            </a:r>
            <a:r>
              <a:rPr lang="en-US" sz="1400" dirty="0"/>
              <a:t>– </a:t>
            </a:r>
            <a:r>
              <a:rPr lang="en-US" sz="1400" dirty="0" smtClean="0"/>
              <a:t>ondansetron</a:t>
            </a:r>
            <a:endParaRPr lang="en-US" sz="1400" dirty="0"/>
          </a:p>
          <a:p>
            <a:endParaRPr lang="en-US" sz="1400" b="1" u="sng" dirty="0"/>
          </a:p>
          <a:p>
            <a:pPr marL="0" indent="0">
              <a:buNone/>
            </a:pPr>
            <a:r>
              <a:rPr lang="en-US" sz="1400" b="1" u="sng" dirty="0"/>
              <a:t>Guidelines </a:t>
            </a:r>
            <a:r>
              <a:rPr lang="en-US" sz="1400" b="1" u="sng" dirty="0" smtClean="0"/>
              <a:t>in progress</a:t>
            </a:r>
          </a:p>
          <a:p>
            <a:r>
              <a:rPr lang="en-US" sz="1400" i="1" dirty="0" smtClean="0"/>
              <a:t>CYP2D6</a:t>
            </a:r>
            <a:r>
              <a:rPr lang="en-US" sz="1400" dirty="0" smtClean="0"/>
              <a:t> – tamoxifen</a:t>
            </a:r>
          </a:p>
          <a:p>
            <a:r>
              <a:rPr lang="en-US" sz="1400" i="1" dirty="0" smtClean="0"/>
              <a:t>RYR1</a:t>
            </a:r>
            <a:r>
              <a:rPr lang="en-US" sz="1400" dirty="0" smtClean="0"/>
              <a:t>– inhaled anesthetics</a:t>
            </a:r>
          </a:p>
          <a:p>
            <a:r>
              <a:rPr lang="en-US" sz="1400" i="1" dirty="0" smtClean="0"/>
              <a:t>CYP2B6</a:t>
            </a:r>
            <a:r>
              <a:rPr lang="en-US" sz="1400" dirty="0" smtClean="0"/>
              <a:t>--</a:t>
            </a:r>
            <a:r>
              <a:rPr lang="en-US" sz="1400" dirty="0" err="1" smtClean="0"/>
              <a:t>efavirenz</a:t>
            </a:r>
            <a:endParaRPr lang="en-US" sz="1400" dirty="0"/>
          </a:p>
          <a:p>
            <a:pPr marL="0" indent="0">
              <a:buNone/>
            </a:pPr>
            <a:endParaRPr lang="en-US" sz="1400" b="1" dirty="0"/>
          </a:p>
          <a:p>
            <a:pPr marL="0" indent="0">
              <a:buNone/>
            </a:pPr>
            <a:endParaRPr lang="en-US" sz="1400" dirty="0" smtClean="0"/>
          </a:p>
          <a:p>
            <a:pPr marL="0" indent="0">
              <a:buNone/>
            </a:pPr>
            <a:endParaRPr lang="en-US" sz="1400" dirty="0"/>
          </a:p>
          <a:p>
            <a:endParaRPr lang="en-US" sz="1400" dirty="0"/>
          </a:p>
          <a:p>
            <a:endParaRPr lang="en-US" sz="1400" dirty="0" smtClean="0"/>
          </a:p>
          <a:p>
            <a:endParaRPr lang="en-US" sz="1400" dirty="0"/>
          </a:p>
          <a:p>
            <a:pPr marL="0" indent="0">
              <a:buNone/>
            </a:pPr>
            <a:endParaRPr lang="en-US" sz="1400" dirty="0" smtClean="0"/>
          </a:p>
        </p:txBody>
      </p:sp>
      <p:pic>
        <p:nvPicPr>
          <p:cNvPr id="8" name="Picture 2" descr="https://cpicpgx.org/img/logo/cpic-full-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57200"/>
            <a:ext cx="2514600" cy="83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3045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csimmons\Desktop\centreameriques18.gif"/>
          <p:cNvPicPr>
            <a:picLocks noChangeAspect="1" noChangeArrowheads="1"/>
          </p:cNvPicPr>
          <p:nvPr/>
        </p:nvPicPr>
        <p:blipFill rotWithShape="1">
          <a:blip r:embed="rId2">
            <a:extLst>
              <a:ext uri="{28A0092B-C50C-407E-A947-70E740481C1C}">
                <a14:useLocalDpi xmlns:a14="http://schemas.microsoft.com/office/drawing/2010/main" val="0"/>
              </a:ext>
            </a:extLst>
          </a:blip>
          <a:srcRect l="833" t="1458" r="729" b="1615"/>
          <a:stretch/>
        </p:blipFill>
        <p:spPr bwMode="auto">
          <a:xfrm>
            <a:off x="12700" y="1143000"/>
            <a:ext cx="9144000" cy="5715000"/>
          </a:xfrm>
          <a:prstGeom prst="rect">
            <a:avLst/>
          </a:prstGeom>
          <a:solidFill>
            <a:srgbClr val="FF0000"/>
          </a:solidFill>
          <a:ln>
            <a:noFill/>
          </a:ln>
          <a:effectLst>
            <a:outerShdw blurRad="292100" dist="139700" dir="2700000" algn="tl" rotWithShape="0">
              <a:srgbClr val="333333">
                <a:alpha val="65000"/>
              </a:srgbClr>
            </a:outerShdw>
          </a:effectLst>
          <a:extLst/>
        </p:spPr>
      </p:pic>
      <p:sp>
        <p:nvSpPr>
          <p:cNvPr id="2" name="Rectangle 1"/>
          <p:cNvSpPr/>
          <p:nvPr/>
        </p:nvSpPr>
        <p:spPr>
          <a:xfrm>
            <a:off x="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52525" y="40100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6300" y="48199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00225" y="5953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43400" y="3314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Oval 17"/>
          <p:cNvSpPr/>
          <p:nvPr/>
        </p:nvSpPr>
        <p:spPr>
          <a:xfrm>
            <a:off x="4305300"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434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815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38100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60875"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22775" y="38512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3854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24400"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5085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498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04925" y="41624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91100"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29200" y="3981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93963" y="34273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08263"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46363"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92612"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14194" y="38925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347654" y="4038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440" y="40602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39491" y="408077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47654" y="3943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129846" y="37667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214194"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11771" y="3816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082765" y="36429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206046"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28289"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82246"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244146" y="35029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271454" y="35410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45231"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515691" y="34267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477591"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91891" y="3352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71454" y="34986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98968"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85754"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22768"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21431"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480454"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61954"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50503"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480454"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15691"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474508" y="35860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505780" y="35870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15691" y="36172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591891" y="3552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94754" y="35748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559517" y="34764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679103"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15200" y="36905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24600" y="5562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438971" y="30099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345592"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414084" y="36129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620000" y="30757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375984" y="30861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448881" y="3124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583882" y="30864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20000" y="31138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738044" y="290110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38044" y="32007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738044" y="32412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738044"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848600" y="33771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883397"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077200" y="359109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382000" y="38581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276289"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909165" y="268175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58240" y="35496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993963" y="40024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356966" y="33384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214194" y="36258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581980" y="357914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56216" y="38581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05457" y="378386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421529" y="388138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133600" y="57912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34612" y="4604772"/>
            <a:ext cx="2477159" cy="907941"/>
          </a:xfrm>
          <a:prstGeom prst="rect">
            <a:avLst/>
          </a:prstGeom>
          <a:solidFill>
            <a:schemeClr val="bg1"/>
          </a:solidFill>
          <a:ln>
            <a:solidFill>
              <a:schemeClr val="tx1"/>
            </a:solidFill>
          </a:ln>
        </p:spPr>
        <p:txBody>
          <a:bodyPr wrap="square" rtlCol="0">
            <a:spAutoFit/>
          </a:bodyPr>
          <a:lstStyle/>
          <a:p>
            <a:pPr marL="457200" indent="-228600"/>
            <a:r>
              <a:rPr lang="en-US" sz="1600" dirty="0" smtClean="0"/>
              <a:t>Academic, Hospital, Health Care Systems</a:t>
            </a:r>
          </a:p>
          <a:p>
            <a:pPr marL="228600"/>
            <a:endParaRPr lang="en-US" sz="100" dirty="0" smtClean="0"/>
          </a:p>
          <a:p>
            <a:pPr marL="228600"/>
            <a:r>
              <a:rPr lang="en-US" sz="1600" dirty="0" smtClean="0"/>
              <a:t>Industry</a:t>
            </a:r>
          </a:p>
          <a:p>
            <a:pPr marL="228600"/>
            <a:endParaRPr lang="en-US" sz="400" dirty="0" smtClean="0"/>
          </a:p>
        </p:txBody>
      </p:sp>
      <p:sp>
        <p:nvSpPr>
          <p:cNvPr id="110" name="Oval 109"/>
          <p:cNvSpPr/>
          <p:nvPr/>
        </p:nvSpPr>
        <p:spPr>
          <a:xfrm>
            <a:off x="2808388" y="4720571"/>
            <a:ext cx="141098" cy="13505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808388" y="5198948"/>
            <a:ext cx="141098" cy="135052"/>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255068" y="530546"/>
            <a:ext cx="4884508" cy="523220"/>
          </a:xfrm>
          <a:prstGeom prst="rect">
            <a:avLst/>
          </a:prstGeom>
          <a:noFill/>
        </p:spPr>
        <p:txBody>
          <a:bodyPr wrap="square" rtlCol="0">
            <a:spAutoFit/>
          </a:bodyPr>
          <a:lstStyle/>
          <a:p>
            <a:pPr algn="ctr"/>
            <a:r>
              <a:rPr lang="en-US" sz="2800" b="1" dirty="0" smtClean="0">
                <a:solidFill>
                  <a:schemeClr val="accent1">
                    <a:lumMod val="75000"/>
                  </a:schemeClr>
                </a:solidFill>
                <a:latin typeface="Comic Sans MS" panose="030F0702030302020204" pitchFamily="66" charset="0"/>
              </a:rPr>
              <a:t>2017 &gt;200 members</a:t>
            </a:r>
            <a:endParaRPr lang="en-US" sz="2800" b="1" dirty="0">
              <a:solidFill>
                <a:schemeClr val="accent1">
                  <a:lumMod val="75000"/>
                </a:schemeClr>
              </a:solidFill>
              <a:latin typeface="Comic Sans MS" panose="030F0702030302020204" pitchFamily="66" charset="0"/>
            </a:endParaRPr>
          </a:p>
        </p:txBody>
      </p:sp>
      <p:pic>
        <p:nvPicPr>
          <p:cNvPr id="103"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662" y="206375"/>
            <a:ext cx="2876550" cy="95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9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rtlCol="0">
            <a:noAutofit/>
          </a:bodyPr>
          <a:lstStyle/>
          <a:p>
            <a:pPr fontAlgn="auto">
              <a:spcAft>
                <a:spcPts val="0"/>
              </a:spcAft>
              <a:defRPr/>
            </a:pPr>
            <a:r>
              <a:rPr lang="en-US" sz="2000" b="1" dirty="0" smtClean="0">
                <a:latin typeface="Arial" panose="020B0604020202020204" pitchFamily="34" charset="0"/>
                <a:cs typeface="Arial" panose="020B0604020202020204" pitchFamily="34" charset="0"/>
              </a:rPr>
              <a:t>CPIC guideline genes (n=16) and drugs, March 2017</a:t>
            </a:r>
            <a:endParaRPr lang="en-US" sz="20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01228" y="609600"/>
            <a:ext cx="4038600" cy="4525963"/>
          </a:xfrm>
        </p:spPr>
        <p:txBody>
          <a:bodyPr rtlCol="0">
            <a:noAutofit/>
          </a:bodyPr>
          <a:lstStyle/>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TPMT</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MP, TG, azathioprine</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CYP2D6</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Codeine, tramadol, hydrocodone, oxycodone, TCAs, tamoxifen (in progress), SSRIs, ondansetron, tropisetron</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CYP2C19</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TCAs, </a:t>
            </a:r>
            <a:r>
              <a:rPr lang="en-US" sz="1600" dirty="0" err="1" smtClean="0">
                <a:latin typeface="Arial" panose="020B0604020202020204" pitchFamily="34" charset="0"/>
                <a:cs typeface="Arial" panose="020B0604020202020204" pitchFamily="34" charset="0"/>
              </a:rPr>
              <a:t>clopidogrel</a:t>
            </a:r>
            <a:r>
              <a:rPr lang="en-US" sz="1600" dirty="0" smtClean="0">
                <a:latin typeface="Arial" panose="020B0604020202020204" pitchFamily="34" charset="0"/>
                <a:cs typeface="Arial" panose="020B0604020202020204" pitchFamily="34" charset="0"/>
              </a:rPr>
              <a:t>, voriconazole, SSRIs</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VKORC1</a:t>
            </a:r>
          </a:p>
          <a:p>
            <a:pPr lvl="1" fontAlgn="auto">
              <a:spcAft>
                <a:spcPts val="0"/>
              </a:spcAft>
              <a:buFont typeface="Arial" pitchFamily="34" charset="0"/>
              <a:buChar char="–"/>
              <a:defRPr/>
            </a:pPr>
            <a:r>
              <a:rPr lang="en-US" sz="1600" dirty="0">
                <a:latin typeface="Arial" panose="020B0604020202020204" pitchFamily="34" charset="0"/>
                <a:cs typeface="Arial" panose="020B0604020202020204" pitchFamily="34" charset="0"/>
              </a:rPr>
              <a:t>W</a:t>
            </a:r>
            <a:r>
              <a:rPr lang="en-US" sz="1600" dirty="0" smtClean="0">
                <a:latin typeface="Arial" panose="020B0604020202020204" pitchFamily="34" charset="0"/>
                <a:cs typeface="Arial" panose="020B0604020202020204" pitchFamily="34" charset="0"/>
              </a:rPr>
              <a:t>arfarin</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CYP2C9</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Warfarin, phenytoin</a:t>
            </a:r>
          </a:p>
          <a:p>
            <a:pPr>
              <a:defRPr/>
            </a:pPr>
            <a:r>
              <a:rPr lang="en-US" sz="1800" i="1" dirty="0" smtClean="0">
                <a:latin typeface="Arial" panose="020B0604020202020204" pitchFamily="34" charset="0"/>
                <a:cs typeface="Arial" panose="020B0604020202020204" pitchFamily="34" charset="0"/>
              </a:rPr>
              <a:t>CYP4F2</a:t>
            </a:r>
          </a:p>
          <a:p>
            <a:pPr lvl="1">
              <a:defRPr/>
            </a:pPr>
            <a:r>
              <a:rPr lang="en-US" sz="1600" dirty="0" smtClean="0">
                <a:latin typeface="Arial" panose="020B0604020202020204" pitchFamily="34" charset="0"/>
                <a:cs typeface="Arial" panose="020B0604020202020204" pitchFamily="34" charset="0"/>
              </a:rPr>
              <a:t>Warfarin</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HLA-B</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Allopurinol, CBZ, abacavir, phenytoin</a:t>
            </a:r>
          </a:p>
          <a:p>
            <a:pPr>
              <a:defRPr/>
            </a:pPr>
            <a:r>
              <a:rPr lang="en-US" sz="1800" i="1" dirty="0">
                <a:latin typeface="Arial" panose="020B0604020202020204" pitchFamily="34" charset="0"/>
                <a:cs typeface="Arial" panose="020B0604020202020204" pitchFamily="34" charset="0"/>
              </a:rPr>
              <a:t>CFTR</a:t>
            </a:r>
          </a:p>
          <a:p>
            <a:pPr lvl="1">
              <a:defRPr/>
            </a:pPr>
            <a:r>
              <a:rPr lang="en-US" sz="1600" dirty="0" err="1">
                <a:latin typeface="Arial" panose="020B0604020202020204" pitchFamily="34" charset="0"/>
                <a:cs typeface="Arial" panose="020B0604020202020204" pitchFamily="34" charset="0"/>
              </a:rPr>
              <a:t>I</a:t>
            </a:r>
            <a:r>
              <a:rPr lang="en-US" sz="1600" dirty="0" err="1" smtClean="0">
                <a:latin typeface="Arial" panose="020B0604020202020204" pitchFamily="34" charset="0"/>
                <a:cs typeface="Arial" panose="020B0604020202020204" pitchFamily="34" charset="0"/>
              </a:rPr>
              <a:t>vacaftor</a:t>
            </a:r>
            <a:endParaRPr lang="en-US" sz="1600" i="1" dirty="0">
              <a:latin typeface="Arial" panose="020B0604020202020204" pitchFamily="34" charset="0"/>
              <a:cs typeface="Arial" panose="020B0604020202020204" pitchFamily="34" charset="0"/>
            </a:endParaRPr>
          </a:p>
          <a:p>
            <a:pPr>
              <a:buFont typeface="Arial" pitchFamily="34" charset="0"/>
              <a:buChar char="–"/>
              <a:defRPr/>
            </a:pPr>
            <a:endParaRPr lang="en-US" sz="2000" dirty="0" smtClean="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535766" y="609599"/>
            <a:ext cx="4038600" cy="4525963"/>
          </a:xfrm>
        </p:spPr>
        <p:txBody>
          <a:bodyPr rtlCol="0">
            <a:noAutofit/>
          </a:bodyPr>
          <a:lstStyle/>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DPYD</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5FU, capecitabine, tegafur</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G6PD</a:t>
            </a:r>
          </a:p>
          <a:p>
            <a:pPr lvl="1" fontAlgn="auto">
              <a:spcAft>
                <a:spcPts val="0"/>
              </a:spcAft>
              <a:buFont typeface="Arial" pitchFamily="34" charset="0"/>
              <a:buChar char="–"/>
              <a:defRPr/>
            </a:pPr>
            <a:r>
              <a:rPr lang="en-US" sz="1600" dirty="0" err="1">
                <a:latin typeface="Arial" panose="020B0604020202020204" pitchFamily="34" charset="0"/>
                <a:cs typeface="Arial" panose="020B0604020202020204" pitchFamily="34" charset="0"/>
              </a:rPr>
              <a:t>R</a:t>
            </a:r>
            <a:r>
              <a:rPr lang="en-US" sz="1600" dirty="0" err="1" smtClean="0">
                <a:latin typeface="Arial" panose="020B0604020202020204" pitchFamily="34" charset="0"/>
                <a:cs typeface="Arial" panose="020B0604020202020204" pitchFamily="34" charset="0"/>
              </a:rPr>
              <a:t>asburicase</a:t>
            </a:r>
            <a:endParaRPr lang="en-US" sz="1600" dirty="0" smtClean="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UGT1A1</a:t>
            </a:r>
          </a:p>
          <a:p>
            <a:pPr lvl="1" fontAlgn="auto">
              <a:spcAft>
                <a:spcPts val="0"/>
              </a:spcAft>
              <a:buFont typeface="Arial" pitchFamily="34" charset="0"/>
              <a:buChar char="–"/>
              <a:defRPr/>
            </a:pPr>
            <a:r>
              <a:rPr lang="en-US" sz="1600" dirty="0" err="1">
                <a:latin typeface="Arial" panose="020B0604020202020204" pitchFamily="34" charset="0"/>
                <a:cs typeface="Arial" panose="020B0604020202020204" pitchFamily="34" charset="0"/>
              </a:rPr>
              <a:t>A</a:t>
            </a:r>
            <a:r>
              <a:rPr lang="en-US" sz="1600" dirty="0" err="1" smtClean="0">
                <a:latin typeface="Arial" panose="020B0604020202020204" pitchFamily="34" charset="0"/>
                <a:cs typeface="Arial" panose="020B0604020202020204" pitchFamily="34" charset="0"/>
              </a:rPr>
              <a:t>tazanavir</a:t>
            </a:r>
            <a:endParaRPr lang="en-US" sz="1600" dirty="0" smtClean="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SLCO1B1</a:t>
            </a:r>
          </a:p>
          <a:p>
            <a:pPr lvl="1" fontAlgn="auto">
              <a:spcAft>
                <a:spcPts val="0"/>
              </a:spcAft>
              <a:buFont typeface="Arial" pitchFamily="34" charset="0"/>
              <a:buChar char="–"/>
              <a:defRPr/>
            </a:pP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imvastatin</a:t>
            </a:r>
            <a:endParaRPr lang="en-US" sz="1800" dirty="0" smtClean="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IFNL3 (IL28B)</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Interferon</a:t>
            </a:r>
          </a:p>
          <a:p>
            <a:pPr fontAlgn="auto">
              <a:spcAft>
                <a:spcPts val="0"/>
              </a:spcAft>
              <a:buFont typeface="Arial" pitchFamily="34" charset="0"/>
              <a:buChar char="•"/>
              <a:defRPr/>
            </a:pPr>
            <a:r>
              <a:rPr lang="en-US" sz="1800" i="1" dirty="0" smtClean="0">
                <a:latin typeface="Arial" panose="020B0604020202020204" pitchFamily="34" charset="0"/>
                <a:cs typeface="Arial" panose="020B0604020202020204" pitchFamily="34" charset="0"/>
              </a:rPr>
              <a:t>CYP3A5</a:t>
            </a:r>
          </a:p>
          <a:p>
            <a:pPr lvl="1" fontAlgn="auto">
              <a:spcAft>
                <a:spcPts val="0"/>
              </a:spcAft>
              <a:buFont typeface="Arial" pitchFamily="34" charset="0"/>
              <a:buChar char="–"/>
              <a:defRPr/>
            </a:pPr>
            <a:r>
              <a:rPr lang="en-US" sz="1600" dirty="0" smtClean="0">
                <a:latin typeface="Arial" panose="020B0604020202020204" pitchFamily="34" charset="0"/>
                <a:cs typeface="Arial" panose="020B0604020202020204" pitchFamily="34" charset="0"/>
              </a:rPr>
              <a:t>Tacrolimus</a:t>
            </a:r>
          </a:p>
          <a:p>
            <a:pPr>
              <a:defRPr/>
            </a:pPr>
            <a:r>
              <a:rPr lang="en-US" sz="1800" i="1" dirty="0" smtClean="0">
                <a:latin typeface="Arial" panose="020B0604020202020204" pitchFamily="34" charset="0"/>
                <a:cs typeface="Arial" panose="020B0604020202020204" pitchFamily="34" charset="0"/>
              </a:rPr>
              <a:t>CYP2B6</a:t>
            </a:r>
          </a:p>
          <a:p>
            <a:pPr lvl="1">
              <a:defRPr/>
            </a:pPr>
            <a:r>
              <a:rPr lang="en-US" sz="1600" dirty="0" err="1" smtClean="0">
                <a:latin typeface="Arial" panose="020B0604020202020204" pitchFamily="34" charset="0"/>
                <a:cs typeface="Arial" panose="020B0604020202020204" pitchFamily="34" charset="0"/>
              </a:rPr>
              <a:t>Efavirinz</a:t>
            </a:r>
            <a:r>
              <a:rPr lang="en-US" sz="1600" dirty="0" smtClean="0">
                <a:latin typeface="Arial" panose="020B0604020202020204" pitchFamily="34" charset="0"/>
                <a:cs typeface="Arial" panose="020B0604020202020204" pitchFamily="34" charset="0"/>
              </a:rPr>
              <a:t> (in progress)</a:t>
            </a:r>
          </a:p>
          <a:p>
            <a:pPr>
              <a:defRPr/>
            </a:pPr>
            <a:r>
              <a:rPr lang="en-US" sz="1800" i="1" dirty="0" smtClean="0">
                <a:latin typeface="Arial" panose="020B0604020202020204" pitchFamily="34" charset="0"/>
                <a:cs typeface="Arial" panose="020B0604020202020204" pitchFamily="34" charset="0"/>
              </a:rPr>
              <a:t>RYR1</a:t>
            </a:r>
          </a:p>
          <a:p>
            <a:pPr lvl="1">
              <a:defRPr/>
            </a:pPr>
            <a:r>
              <a:rPr lang="en-US" sz="1600" dirty="0" smtClean="0">
                <a:latin typeface="Arial" panose="020B0604020202020204" pitchFamily="34" charset="0"/>
                <a:cs typeface="Arial" panose="020B0604020202020204" pitchFamily="34" charset="0"/>
              </a:rPr>
              <a:t>Inhaled anesthetics (in progress)</a:t>
            </a:r>
          </a:p>
        </p:txBody>
      </p:sp>
      <p:sp>
        <p:nvSpPr>
          <p:cNvPr id="2" name="Rectangle 1"/>
          <p:cNvSpPr/>
          <p:nvPr/>
        </p:nvSpPr>
        <p:spPr>
          <a:xfrm>
            <a:off x="4343400" y="6107837"/>
            <a:ext cx="3106941" cy="369332"/>
          </a:xfrm>
          <a:prstGeom prst="rect">
            <a:avLst/>
          </a:prstGeom>
          <a:ln w="19050">
            <a:solidFill>
              <a:schemeClr val="accent2"/>
            </a:solidFill>
          </a:ln>
        </p:spPr>
        <p:txBody>
          <a:bodyPr wrap="none">
            <a:spAutoFit/>
          </a:bodyPr>
          <a:lstStyle/>
          <a:p>
            <a:r>
              <a:rPr lang="en-US" dirty="0"/>
              <a:t>https://cpicpgx.org/guidelines/</a:t>
            </a:r>
          </a:p>
        </p:txBody>
      </p:sp>
    </p:spTree>
    <p:extLst>
      <p:ext uri="{BB962C8B-B14F-4D97-AF65-F5344CB8AC3E}">
        <p14:creationId xmlns:p14="http://schemas.microsoft.com/office/powerpoint/2010/main" val="4275992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4400" y="249793"/>
            <a:ext cx="7543800" cy="5903176"/>
            <a:chOff x="914400" y="249793"/>
            <a:chExt cx="7543800" cy="5903176"/>
          </a:xfrm>
        </p:grpSpPr>
        <p:grpSp>
          <p:nvGrpSpPr>
            <p:cNvPr id="8" name="Group 7"/>
            <p:cNvGrpSpPr/>
            <p:nvPr/>
          </p:nvGrpSpPr>
          <p:grpSpPr>
            <a:xfrm>
              <a:off x="914400" y="249793"/>
              <a:ext cx="7543800" cy="5903176"/>
              <a:chOff x="914400" y="249793"/>
              <a:chExt cx="7543800" cy="5903176"/>
            </a:xfrm>
          </p:grpSpPr>
          <p:pic>
            <p:nvPicPr>
              <p:cNvPr id="1026" name="Picture 2" descr="http://www.pharmgkb.org/download.do?objCls=Attachment&amp;objId=cpic_priorit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5295"/>
                <a:ext cx="7543800" cy="5827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7640" y="249793"/>
                <a:ext cx="6532558" cy="369332"/>
              </a:xfrm>
              <a:prstGeom prst="rect">
                <a:avLst/>
              </a:prstGeom>
              <a:solidFill>
                <a:schemeClr val="bg1"/>
              </a:solidFill>
            </p:spPr>
            <p:txBody>
              <a:bodyPr wrap="none" rtlCol="0">
                <a:spAutoFit/>
              </a:bodyPr>
              <a:lstStyle/>
              <a:p>
                <a:r>
                  <a:rPr lang="en-US" dirty="0" smtClean="0">
                    <a:latin typeface="Arial" panose="020B0604020202020204" pitchFamily="34" charset="0"/>
                    <a:cs typeface="Arial" panose="020B0604020202020204" pitchFamily="34" charset="0"/>
                  </a:rPr>
                  <a:t>Initial Prioritization Considerations for New Gene/Drug Groups</a:t>
                </a:r>
                <a:endParaRPr lang="en-US" dirty="0">
                  <a:latin typeface="Arial" panose="020B0604020202020204" pitchFamily="34" charset="0"/>
                  <a:cs typeface="Arial" panose="020B0604020202020204" pitchFamily="34" charset="0"/>
                </a:endParaRPr>
              </a:p>
            </p:txBody>
          </p:sp>
        </p:grpSp>
        <p:sp>
          <p:nvSpPr>
            <p:cNvPr id="9" name="TextBox 8"/>
            <p:cNvSpPr txBox="1"/>
            <p:nvPr/>
          </p:nvSpPr>
          <p:spPr>
            <a:xfrm>
              <a:off x="3076575" y="989825"/>
              <a:ext cx="2505075" cy="365760"/>
            </a:xfrm>
            <a:prstGeom prst="roundRect">
              <a:avLst/>
            </a:prstGeom>
            <a:solidFill>
              <a:schemeClr val="accent2">
                <a:lumMod val="20000"/>
                <a:lumOff val="80000"/>
              </a:schemeClr>
            </a:solidFill>
            <a:ln>
              <a:solidFill>
                <a:schemeClr val="tx1"/>
              </a:solidFill>
            </a:ln>
          </p:spPr>
          <p:txBody>
            <a:bodyPr wrap="square" rtlCol="0">
              <a:spAutoFit/>
            </a:bodyPr>
            <a:lstStyle/>
            <a:p>
              <a:pPr algn="ctr"/>
              <a:r>
                <a:rPr lang="en-US" sz="1200" b="1" dirty="0" smtClean="0">
                  <a:latin typeface="Arial" panose="020B0604020202020204" pitchFamily="34" charset="0"/>
                  <a:cs typeface="Arial" panose="020B0604020202020204" pitchFamily="34" charset="0"/>
                </a:rPr>
                <a:t>New genes/drugs</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8184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92711428"/>
              </p:ext>
            </p:extLst>
          </p:nvPr>
        </p:nvGraphicFramePr>
        <p:xfrm>
          <a:off x="892830" y="954932"/>
          <a:ext cx="7358340" cy="5435500"/>
        </p:xfrm>
        <a:graphic>
          <a:graphicData uri="http://schemas.openxmlformats.org/drawingml/2006/table">
            <a:tbl>
              <a:tblPr firstRow="1" firstCol="1" bandRow="1">
                <a:tableStyleId>{5C22544A-7EE6-4342-B048-85BDC9FD1C3A}</a:tableStyleId>
              </a:tblPr>
              <a:tblGrid>
                <a:gridCol w="935970"/>
                <a:gridCol w="2743200"/>
                <a:gridCol w="1839585"/>
                <a:gridCol w="1839585"/>
              </a:tblGrid>
              <a:tr h="204398">
                <a:tc>
                  <a:txBody>
                    <a:bodyPr/>
                    <a:lstStyle/>
                    <a:p>
                      <a:pPr marL="0" marR="0">
                        <a:lnSpc>
                          <a:spcPts val="1500"/>
                        </a:lnSpc>
                        <a:spcBef>
                          <a:spcPts val="0"/>
                        </a:spcBef>
                        <a:spcAft>
                          <a:spcPts val="1500"/>
                        </a:spcAft>
                      </a:pPr>
                      <a:r>
                        <a:rPr lang="en-US" sz="1200" dirty="0">
                          <a:effectLst/>
                        </a:rPr>
                        <a:t>CPIC Level</a:t>
                      </a:r>
                      <a:endParaRPr lang="en-US" sz="1400" dirty="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Clinical Context</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Level of evidence</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Strength of Recommendation</a:t>
                      </a:r>
                      <a:endParaRPr lang="en-US" sz="1400">
                        <a:effectLst/>
                        <a:latin typeface="Times New Roman"/>
                        <a:ea typeface="Calibri"/>
                        <a:cs typeface="Times New Roman"/>
                      </a:endParaRPr>
                    </a:p>
                  </a:txBody>
                  <a:tcPr marL="36500" marR="36500" marT="29200" marB="29200"/>
                </a:tc>
              </a:tr>
              <a:tr h="496396">
                <a:tc>
                  <a:txBody>
                    <a:bodyPr/>
                    <a:lstStyle/>
                    <a:p>
                      <a:pPr marL="0" marR="0">
                        <a:lnSpc>
                          <a:spcPts val="1500"/>
                        </a:lnSpc>
                        <a:spcBef>
                          <a:spcPts val="0"/>
                        </a:spcBef>
                        <a:spcAft>
                          <a:spcPts val="1500"/>
                        </a:spcAft>
                      </a:pPr>
                      <a:r>
                        <a:rPr lang="en-US" sz="1200">
                          <a:effectLst/>
                        </a:rPr>
                        <a:t>A</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Genetic information should be used to change prescribing of affected drug</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Preponderance of evidence is high or moderate in favor of changing prescribing</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At least one moderate or strong action (change in prescribing) recommended.</a:t>
                      </a:r>
                      <a:endParaRPr lang="en-US" sz="1400">
                        <a:effectLst/>
                        <a:latin typeface="Times New Roman"/>
                        <a:ea typeface="Calibri"/>
                        <a:cs typeface="Times New Roman"/>
                      </a:endParaRPr>
                    </a:p>
                  </a:txBody>
                  <a:tcPr marL="36500" marR="36500" marT="29200" marB="29200"/>
                </a:tc>
              </a:tr>
              <a:tr h="934392">
                <a:tc>
                  <a:txBody>
                    <a:bodyPr/>
                    <a:lstStyle/>
                    <a:p>
                      <a:pPr marL="0" marR="0">
                        <a:lnSpc>
                          <a:spcPts val="1500"/>
                        </a:lnSpc>
                        <a:spcBef>
                          <a:spcPts val="0"/>
                        </a:spcBef>
                        <a:spcAft>
                          <a:spcPts val="1500"/>
                        </a:spcAft>
                      </a:pPr>
                      <a:r>
                        <a:rPr lang="en-US" sz="1200">
                          <a:effectLst/>
                        </a:rPr>
                        <a:t>B</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Genetic information could be used to change prescribing of the affected drug because alternative therapies/dosing are extremely likely to be as effective and as safe as non-genetically based dosing</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Preponderance of evidence is weak with little conflicting data</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At least one optional action (change in prescribing) is recommended.</a:t>
                      </a:r>
                      <a:endParaRPr lang="en-US" sz="1400">
                        <a:effectLst/>
                        <a:latin typeface="Times New Roman"/>
                        <a:ea typeface="Calibri"/>
                        <a:cs typeface="Times New Roman"/>
                      </a:endParaRPr>
                    </a:p>
                  </a:txBody>
                  <a:tcPr marL="36500" marR="36500" marT="29200" marB="29200"/>
                </a:tc>
              </a:tr>
              <a:tr h="1810385">
                <a:tc>
                  <a:txBody>
                    <a:bodyPr/>
                    <a:lstStyle/>
                    <a:p>
                      <a:pPr marL="0" marR="0">
                        <a:lnSpc>
                          <a:spcPts val="1500"/>
                        </a:lnSpc>
                        <a:spcBef>
                          <a:spcPts val="0"/>
                        </a:spcBef>
                        <a:spcAft>
                          <a:spcPts val="1500"/>
                        </a:spcAft>
                      </a:pPr>
                      <a:r>
                        <a:rPr lang="en-US" sz="1200">
                          <a:effectLst/>
                        </a:rPr>
                        <a:t>C</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There are published studies at varying levels of evidence, some with mechanistic rationale, but no prescribing actions are recommended because (a) dosing based on genetics convincingly makes no difference or (b) alternatives are unclear, possibly less effective, more toxic, or otherwise impractical. Most important for genes that are subject of other CPIC guidelines or genes that are commonly included in clinical or DTC tests.</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Evidence levels can vary</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No prescribing actions are recommended.</a:t>
                      </a:r>
                      <a:endParaRPr lang="en-US" sz="1400">
                        <a:effectLst/>
                        <a:latin typeface="Times New Roman"/>
                        <a:ea typeface="Calibri"/>
                        <a:cs typeface="Times New Roman"/>
                      </a:endParaRPr>
                    </a:p>
                  </a:txBody>
                  <a:tcPr marL="36500" marR="36500" marT="29200" marB="29200"/>
                </a:tc>
              </a:tr>
              <a:tr h="1080391">
                <a:tc>
                  <a:txBody>
                    <a:bodyPr/>
                    <a:lstStyle/>
                    <a:p>
                      <a:pPr marL="0" marR="0">
                        <a:lnSpc>
                          <a:spcPts val="1500"/>
                        </a:lnSpc>
                        <a:spcBef>
                          <a:spcPts val="0"/>
                        </a:spcBef>
                        <a:spcAft>
                          <a:spcPts val="1500"/>
                        </a:spcAft>
                      </a:pPr>
                      <a:r>
                        <a:rPr lang="en-US" sz="1200">
                          <a:effectLst/>
                        </a:rPr>
                        <a:t>D</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There are few published studies, clinical actions are unclear, little mechanistic basis, mostly weak evidence, or substantial conflicting data. If the genes are not widely tested for clinically, evaluations are not needed.</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Evidence levels can vary</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dirty="0">
                          <a:effectLst/>
                        </a:rPr>
                        <a:t>No prescribing actions are recommended.</a:t>
                      </a:r>
                      <a:endParaRPr lang="en-US" sz="1400" dirty="0">
                        <a:effectLst/>
                        <a:latin typeface="Times New Roman"/>
                        <a:ea typeface="Calibri"/>
                        <a:cs typeface="Times New Roman"/>
                      </a:endParaRPr>
                    </a:p>
                  </a:txBody>
                  <a:tcPr marL="36500" marR="36500" marT="29200" marB="29200"/>
                </a:tc>
              </a:tr>
            </a:tbl>
          </a:graphicData>
        </a:graphic>
      </p:graphicFrame>
      <p:sp>
        <p:nvSpPr>
          <p:cNvPr id="8" name="Title 7"/>
          <p:cNvSpPr>
            <a:spLocks noGrp="1"/>
          </p:cNvSpPr>
          <p:nvPr>
            <p:ph type="title"/>
          </p:nvPr>
        </p:nvSpPr>
        <p:spPr>
          <a:xfrm>
            <a:off x="533400" y="228600"/>
            <a:ext cx="8229600" cy="1143000"/>
          </a:xfrm>
        </p:spPr>
        <p:txBody>
          <a:bodyPr>
            <a:noAutofit/>
          </a:bodyPr>
          <a:lstStyle/>
          <a:p>
            <a:r>
              <a:rPr lang="en-US" sz="2400" b="1" dirty="0"/>
              <a:t>Level Definitions for CPIC </a:t>
            </a:r>
            <a:r>
              <a:rPr lang="en-US" sz="2400" b="1" dirty="0" smtClean="0"/>
              <a:t>Genes/Drugs</a:t>
            </a:r>
            <a:r>
              <a:rPr lang="en-US" sz="2400" b="1" dirty="0"/>
              <a:t/>
            </a:r>
            <a:br>
              <a:rPr lang="en-US" sz="2400" b="1" dirty="0"/>
            </a:br>
            <a:endParaRPr lang="en-US" sz="2400" dirty="0"/>
          </a:p>
        </p:txBody>
      </p:sp>
    </p:spTree>
    <p:extLst>
      <p:ext uri="{BB962C8B-B14F-4D97-AF65-F5344CB8AC3E}">
        <p14:creationId xmlns:p14="http://schemas.microsoft.com/office/powerpoint/2010/main" val="203246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25062" y="304800"/>
            <a:ext cx="4442738" cy="1692980"/>
            <a:chOff x="53062" y="186876"/>
            <a:chExt cx="4442738" cy="1692980"/>
          </a:xfrm>
        </p:grpSpPr>
        <p:sp>
          <p:nvSpPr>
            <p:cNvPr id="14" name="TextBox 13"/>
            <p:cNvSpPr txBox="1"/>
            <p:nvPr/>
          </p:nvSpPr>
          <p:spPr>
            <a:xfrm>
              <a:off x="457200" y="1602857"/>
              <a:ext cx="295035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smtClean="0"/>
                <a:t> </a:t>
              </a:r>
              <a:r>
                <a:rPr lang="en-US" sz="1200" dirty="0"/>
                <a:t>2013 Apr;93(4):</a:t>
              </a:r>
              <a:r>
                <a:rPr lang="en-US" sz="1200" dirty="0" smtClean="0"/>
                <a:t>324-5</a:t>
              </a:r>
              <a:r>
                <a:rPr lang="en-US" sz="1200" i="1" dirty="0" smtClean="0"/>
                <a:t>. </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 y="186876"/>
              <a:ext cx="4442738" cy="14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532136" y="2209800"/>
            <a:ext cx="4512216" cy="1495512"/>
            <a:chOff x="4495800" y="1066800"/>
            <a:chExt cx="4572000" cy="149551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572000" cy="12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181600" y="2285313"/>
              <a:ext cx="2921505"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smtClean="0"/>
                <a:t> 2013 </a:t>
              </a:r>
              <a:r>
                <a:rPr lang="en-US" sz="1200" dirty="0"/>
                <a:t>Sep;94(3):</a:t>
              </a:r>
              <a:r>
                <a:rPr lang="en-US" sz="1200" dirty="0" smtClean="0"/>
                <a:t>317-23</a:t>
              </a:r>
              <a:endParaRPr lang="en-US" sz="1200" dirty="0"/>
            </a:p>
          </p:txBody>
        </p:sp>
      </p:grpSp>
      <p:grpSp>
        <p:nvGrpSpPr>
          <p:cNvPr id="6" name="Group 5"/>
          <p:cNvGrpSpPr/>
          <p:nvPr/>
        </p:nvGrpSpPr>
        <p:grpSpPr>
          <a:xfrm>
            <a:off x="63222" y="287512"/>
            <a:ext cx="4495800" cy="1558576"/>
            <a:chOff x="0" y="2562312"/>
            <a:chExt cx="4495800" cy="1558576"/>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2312"/>
              <a:ext cx="4495800" cy="128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3184" y="3843889"/>
              <a:ext cx="284071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2013 Feb;93(2):153-8</a:t>
              </a:r>
            </a:p>
          </p:txBody>
        </p:sp>
      </p:grpSp>
      <p:grpSp>
        <p:nvGrpSpPr>
          <p:cNvPr id="9" name="Group 8"/>
          <p:cNvGrpSpPr/>
          <p:nvPr/>
        </p:nvGrpSpPr>
        <p:grpSpPr>
          <a:xfrm>
            <a:off x="74197" y="2133600"/>
            <a:ext cx="4439338" cy="1566567"/>
            <a:chOff x="4555584" y="3162128"/>
            <a:chExt cx="4588416" cy="1705067"/>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584" y="3162128"/>
              <a:ext cx="4588416" cy="14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86680" y="4590196"/>
              <a:ext cx="300357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2013 May;93(5):</a:t>
              </a:r>
              <a:r>
                <a:rPr lang="en-US" sz="1200" dirty="0" smtClean="0"/>
                <a:t>402-8.</a:t>
              </a:r>
              <a:endParaRPr lang="en-US" sz="1200" dirty="0"/>
            </a:p>
          </p:txBody>
        </p:sp>
      </p:grpSp>
      <p:grpSp>
        <p:nvGrpSpPr>
          <p:cNvPr id="7" name="Group 6"/>
          <p:cNvGrpSpPr/>
          <p:nvPr/>
        </p:nvGrpSpPr>
        <p:grpSpPr>
          <a:xfrm>
            <a:off x="63222" y="3962400"/>
            <a:ext cx="4280178" cy="1353404"/>
            <a:chOff x="63222" y="4867195"/>
            <a:chExt cx="4280178" cy="1353404"/>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2" y="4867195"/>
              <a:ext cx="4280178" cy="11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93184" y="5943600"/>
              <a:ext cx="2919902"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2013 Sep;94(3):324-8</a:t>
              </a:r>
              <a:r>
                <a:rPr lang="en-US" sz="1200" dirty="0" smtClean="0"/>
                <a:t>.</a:t>
              </a:r>
              <a:endParaRPr lang="en-US" sz="1200" dirty="0"/>
            </a:p>
          </p:txBody>
        </p:sp>
      </p:grpSp>
      <p:grpSp>
        <p:nvGrpSpPr>
          <p:cNvPr id="8" name="Group 7"/>
          <p:cNvGrpSpPr/>
          <p:nvPr/>
        </p:nvGrpSpPr>
        <p:grpSpPr>
          <a:xfrm>
            <a:off x="4555584" y="3886200"/>
            <a:ext cx="4465320" cy="1469037"/>
            <a:chOff x="4555584" y="4980162"/>
            <a:chExt cx="4465320" cy="1469037"/>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584" y="4980162"/>
              <a:ext cx="4465320" cy="12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099526" y="6172200"/>
              <a:ext cx="2668231"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a:t>
              </a:r>
              <a:r>
                <a:rPr lang="en-US" sz="1200" dirty="0" smtClean="0"/>
                <a:t>2013 Aug </a:t>
              </a:r>
              <a:r>
                <a:rPr lang="en-US" sz="1200" dirty="0"/>
                <a:t>29</a:t>
              </a:r>
              <a:r>
                <a:rPr lang="en-US" sz="1200" dirty="0" smtClean="0"/>
                <a:t>. </a:t>
              </a:r>
              <a:r>
                <a:rPr lang="en-US" sz="1200" dirty="0" err="1" smtClean="0"/>
                <a:t>Epub</a:t>
              </a:r>
              <a:endParaRPr lang="en-US" sz="1200" dirty="0"/>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542" y="5410200"/>
            <a:ext cx="480782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53584" y="6400800"/>
            <a:ext cx="295292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smtClean="0"/>
              <a:t> </a:t>
            </a:r>
            <a:r>
              <a:rPr lang="en-US" sz="1200" dirty="0"/>
              <a:t>2014 Feb;95(2):141-6</a:t>
            </a:r>
            <a:r>
              <a:rPr lang="en-US" sz="1200" dirty="0" smtClean="0"/>
              <a:t>.</a:t>
            </a:r>
            <a:endParaRPr lang="en-US" sz="1200" dirty="0"/>
          </a:p>
        </p:txBody>
      </p:sp>
    </p:spTree>
    <p:extLst>
      <p:ext uri="{BB962C8B-B14F-4D97-AF65-F5344CB8AC3E}">
        <p14:creationId xmlns:p14="http://schemas.microsoft.com/office/powerpoint/2010/main" val="71958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90263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9400" y="200025"/>
            <a:ext cx="3433825" cy="400110"/>
          </a:xfrm>
          <a:prstGeom prst="rect">
            <a:avLst/>
          </a:prstGeom>
          <a:noFill/>
        </p:spPr>
        <p:txBody>
          <a:bodyPr wrap="none" rtlCol="0">
            <a:spAutoFit/>
          </a:bodyPr>
          <a:lstStyle/>
          <a:p>
            <a:r>
              <a:rPr lang="en-US" sz="2000" dirty="0" smtClean="0"/>
              <a:t>CPIC website: www.cpicpgx.org</a:t>
            </a:r>
            <a:endParaRPr lang="en-US" sz="2000" dirty="0"/>
          </a:p>
        </p:txBody>
      </p:sp>
      <p:cxnSp>
        <p:nvCxnSpPr>
          <p:cNvPr id="6" name="Straight Arrow Connector 5"/>
          <p:cNvCxnSpPr/>
          <p:nvPr/>
        </p:nvCxnSpPr>
        <p:spPr>
          <a:xfrm flipV="1">
            <a:off x="1371600" y="1143000"/>
            <a:ext cx="0" cy="46574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8600" y="1633210"/>
            <a:ext cx="2590800" cy="523220"/>
          </a:xfrm>
          <a:prstGeom prst="rect">
            <a:avLst/>
          </a:prstGeom>
          <a:noFill/>
          <a:ln w="38100">
            <a:solidFill>
              <a:srgbClr val="FF0000"/>
            </a:solidFill>
          </a:ln>
        </p:spPr>
        <p:txBody>
          <a:bodyPr wrap="square" rtlCol="0">
            <a:spAutoFit/>
          </a:bodyPr>
          <a:lstStyle/>
          <a:p>
            <a:r>
              <a:rPr lang="en-US" sz="1400" dirty="0" smtClean="0"/>
              <a:t>CPIC guidelines and list of CPIC genes/drugs</a:t>
            </a:r>
            <a:endParaRPr lang="en-US" sz="1400" dirty="0"/>
          </a:p>
        </p:txBody>
      </p:sp>
      <p:cxnSp>
        <p:nvCxnSpPr>
          <p:cNvPr id="11" name="Straight Arrow Connector 10"/>
          <p:cNvCxnSpPr/>
          <p:nvPr/>
        </p:nvCxnSpPr>
        <p:spPr>
          <a:xfrm>
            <a:off x="838200" y="2856906"/>
            <a:ext cx="533400" cy="876894"/>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6200" y="2549129"/>
            <a:ext cx="1524000" cy="307777"/>
          </a:xfrm>
          <a:prstGeom prst="rect">
            <a:avLst/>
          </a:prstGeom>
          <a:noFill/>
          <a:ln w="38100">
            <a:solidFill>
              <a:srgbClr val="FF0000"/>
            </a:solidFill>
          </a:ln>
        </p:spPr>
        <p:txBody>
          <a:bodyPr wrap="square" rtlCol="0">
            <a:spAutoFit/>
          </a:bodyPr>
          <a:lstStyle/>
          <a:p>
            <a:r>
              <a:rPr lang="en-US" sz="1400" dirty="0" smtClean="0"/>
              <a:t>CPIC information</a:t>
            </a:r>
            <a:endParaRPr lang="en-US" sz="1400" dirty="0"/>
          </a:p>
        </p:txBody>
      </p:sp>
      <p:cxnSp>
        <p:nvCxnSpPr>
          <p:cNvPr id="14" name="Straight Arrow Connector 13"/>
          <p:cNvCxnSpPr>
            <a:stCxn id="15" idx="2"/>
          </p:cNvCxnSpPr>
          <p:nvPr/>
        </p:nvCxnSpPr>
        <p:spPr>
          <a:xfrm flipH="1">
            <a:off x="7772400" y="2517637"/>
            <a:ext cx="458875" cy="113996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56650" y="2209860"/>
            <a:ext cx="1749250" cy="307777"/>
          </a:xfrm>
          <a:prstGeom prst="rect">
            <a:avLst/>
          </a:prstGeom>
          <a:noFill/>
          <a:ln w="38100">
            <a:solidFill>
              <a:srgbClr val="FF0000"/>
            </a:solidFill>
          </a:ln>
        </p:spPr>
        <p:txBody>
          <a:bodyPr wrap="square" rtlCol="0">
            <a:spAutoFit/>
          </a:bodyPr>
          <a:lstStyle/>
          <a:p>
            <a:r>
              <a:rPr lang="en-US" sz="1400" dirty="0" smtClean="0"/>
              <a:t>CPIC announcements</a:t>
            </a:r>
            <a:endParaRPr lang="en-US" sz="1400" dirty="0"/>
          </a:p>
        </p:txBody>
      </p:sp>
      <p:cxnSp>
        <p:nvCxnSpPr>
          <p:cNvPr id="20" name="Straight Arrow Connector 19"/>
          <p:cNvCxnSpPr/>
          <p:nvPr/>
        </p:nvCxnSpPr>
        <p:spPr>
          <a:xfrm flipH="1" flipV="1">
            <a:off x="838200" y="1143000"/>
            <a:ext cx="504825" cy="49759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80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
            <a:ext cx="8469922" cy="6477000"/>
          </a:xfrm>
          <a:prstGeom prst="rect">
            <a:avLst/>
          </a:prstGeom>
        </p:spPr>
      </p:pic>
      <p:sp>
        <p:nvSpPr>
          <p:cNvPr id="6" name="TextBox 5"/>
          <p:cNvSpPr txBox="1"/>
          <p:nvPr/>
        </p:nvSpPr>
        <p:spPr>
          <a:xfrm>
            <a:off x="2362200" y="4343400"/>
            <a:ext cx="1981200" cy="307777"/>
          </a:xfrm>
          <a:prstGeom prst="rect">
            <a:avLst/>
          </a:prstGeom>
          <a:noFill/>
          <a:ln w="38100">
            <a:solidFill>
              <a:srgbClr val="FF0000"/>
            </a:solidFill>
          </a:ln>
        </p:spPr>
        <p:txBody>
          <a:bodyPr wrap="square" rtlCol="0">
            <a:spAutoFit/>
          </a:bodyPr>
          <a:lstStyle/>
          <a:p>
            <a:r>
              <a:rPr lang="en-US" sz="1400" dirty="0" smtClean="0"/>
              <a:t>Link to guideline page</a:t>
            </a:r>
            <a:endParaRPr lang="en-US" sz="1400" dirty="0"/>
          </a:p>
        </p:txBody>
      </p:sp>
      <p:cxnSp>
        <p:nvCxnSpPr>
          <p:cNvPr id="7" name="Straight Arrow Connector 6"/>
          <p:cNvCxnSpPr/>
          <p:nvPr/>
        </p:nvCxnSpPr>
        <p:spPr>
          <a:xfrm>
            <a:off x="3276600" y="4651177"/>
            <a:ext cx="457200" cy="68282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95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6408" y="228600"/>
            <a:ext cx="7391400" cy="6400800"/>
          </a:xfrm>
          <a:prstGeom prst="rect">
            <a:avLst/>
          </a:prstGeom>
        </p:spPr>
      </p:pic>
    </p:spTree>
    <p:extLst>
      <p:ext uri="{BB962C8B-B14F-4D97-AF65-F5344CB8AC3E}">
        <p14:creationId xmlns:p14="http://schemas.microsoft.com/office/powerpoint/2010/main" val="145258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670" y="0"/>
            <a:ext cx="8360611" cy="6820711"/>
          </a:xfrm>
          <a:prstGeom prst="rect">
            <a:avLst/>
          </a:prstGeom>
        </p:spPr>
      </p:pic>
      <p:sp>
        <p:nvSpPr>
          <p:cNvPr id="3" name="TextBox 2"/>
          <p:cNvSpPr txBox="1"/>
          <p:nvPr/>
        </p:nvSpPr>
        <p:spPr>
          <a:xfrm>
            <a:off x="2783575" y="1368623"/>
            <a:ext cx="1143000" cy="307777"/>
          </a:xfrm>
          <a:prstGeom prst="rect">
            <a:avLst/>
          </a:prstGeom>
          <a:noFill/>
          <a:ln w="38100">
            <a:solidFill>
              <a:srgbClr val="FF0000"/>
            </a:solidFill>
          </a:ln>
        </p:spPr>
        <p:txBody>
          <a:bodyPr wrap="square" rtlCol="0">
            <a:spAutoFit/>
          </a:bodyPr>
          <a:lstStyle/>
          <a:p>
            <a:r>
              <a:rPr lang="en-US" sz="1400" dirty="0" smtClean="0"/>
              <a:t>CPIC slides</a:t>
            </a:r>
            <a:endParaRPr lang="en-US" sz="1400" dirty="0"/>
          </a:p>
        </p:txBody>
      </p:sp>
      <p:cxnSp>
        <p:nvCxnSpPr>
          <p:cNvPr id="4" name="Straight Arrow Connector 3"/>
          <p:cNvCxnSpPr/>
          <p:nvPr/>
        </p:nvCxnSpPr>
        <p:spPr>
          <a:xfrm flipH="1">
            <a:off x="2514600" y="1676400"/>
            <a:ext cx="840475" cy="45719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553200" y="3733800"/>
            <a:ext cx="1143000" cy="307777"/>
          </a:xfrm>
          <a:prstGeom prst="rect">
            <a:avLst/>
          </a:prstGeom>
          <a:noFill/>
          <a:ln w="38100">
            <a:solidFill>
              <a:srgbClr val="FF0000"/>
            </a:solidFill>
          </a:ln>
        </p:spPr>
        <p:txBody>
          <a:bodyPr wrap="square" rtlCol="0">
            <a:spAutoFit/>
          </a:bodyPr>
          <a:lstStyle/>
          <a:p>
            <a:r>
              <a:rPr lang="en-US" sz="1400" dirty="0" smtClean="0"/>
              <a:t>CPIC projects</a:t>
            </a:r>
            <a:endParaRPr lang="en-US" sz="1400" dirty="0"/>
          </a:p>
        </p:txBody>
      </p:sp>
      <p:cxnSp>
        <p:nvCxnSpPr>
          <p:cNvPr id="8" name="Straight Arrow Connector 7"/>
          <p:cNvCxnSpPr>
            <a:stCxn id="7" idx="2"/>
          </p:cNvCxnSpPr>
          <p:nvPr/>
        </p:nvCxnSpPr>
        <p:spPr>
          <a:xfrm flipH="1">
            <a:off x="5943600" y="4041577"/>
            <a:ext cx="1181100" cy="45422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29400" y="5179772"/>
            <a:ext cx="1905000" cy="307777"/>
          </a:xfrm>
          <a:prstGeom prst="rect">
            <a:avLst/>
          </a:prstGeom>
          <a:noFill/>
          <a:ln w="38100">
            <a:solidFill>
              <a:srgbClr val="FF0000"/>
            </a:solidFill>
          </a:ln>
        </p:spPr>
        <p:txBody>
          <a:bodyPr wrap="square" rtlCol="0">
            <a:spAutoFit/>
          </a:bodyPr>
          <a:lstStyle/>
          <a:p>
            <a:r>
              <a:rPr lang="en-US" sz="1400" dirty="0" smtClean="0"/>
              <a:t>CPIC logo</a:t>
            </a:r>
            <a:endParaRPr lang="en-US" sz="1400" dirty="0"/>
          </a:p>
        </p:txBody>
      </p:sp>
      <p:cxnSp>
        <p:nvCxnSpPr>
          <p:cNvPr id="11" name="Straight Arrow Connector 10"/>
          <p:cNvCxnSpPr/>
          <p:nvPr/>
        </p:nvCxnSpPr>
        <p:spPr>
          <a:xfrm flipH="1">
            <a:off x="6400800" y="5487549"/>
            <a:ext cx="1066800" cy="30365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3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dirty="0"/>
              <a:t>After completing this activity, the learner should be able to…</a:t>
            </a:r>
          </a:p>
          <a:p>
            <a:pPr lvl="0"/>
            <a:r>
              <a:rPr lang="en-US" dirty="0"/>
              <a:t>Describe barriers to clinical implementation of pharmacogenetics.</a:t>
            </a:r>
          </a:p>
          <a:p>
            <a:pPr lvl="0"/>
            <a:r>
              <a:rPr lang="en-US" dirty="0"/>
              <a:t>Describe CPIC and the underlying assumptions of CPIC guidelines.</a:t>
            </a:r>
          </a:p>
          <a:p>
            <a:pPr lvl="0"/>
            <a:r>
              <a:rPr lang="en-US" dirty="0"/>
              <a:t>Explain the CPIC guideline development process.</a:t>
            </a:r>
          </a:p>
          <a:p>
            <a:pPr lvl="0"/>
            <a:r>
              <a:rPr lang="en-US" dirty="0"/>
              <a:t>Illustrate how CPIC guidelines can be used by clinicians to make specific prescribing decisions for patient care when genetic information is available.</a:t>
            </a:r>
          </a:p>
          <a:p>
            <a:r>
              <a:rPr lang="en-US" dirty="0"/>
              <a:t>Illustrate how CPIC guidelines can be used to aid the clinical implementation of pharmacogenomics into the electronic health record with clinical decision support.</a:t>
            </a:r>
          </a:p>
        </p:txBody>
      </p:sp>
    </p:spTree>
    <p:extLst>
      <p:ext uri="{BB962C8B-B14F-4D97-AF65-F5344CB8AC3E}">
        <p14:creationId xmlns:p14="http://schemas.microsoft.com/office/powerpoint/2010/main" val="132403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414" y="152400"/>
            <a:ext cx="8946586" cy="6324600"/>
          </a:xfrm>
          <a:prstGeom prst="rect">
            <a:avLst/>
          </a:prstGeom>
        </p:spPr>
      </p:pic>
      <p:sp>
        <p:nvSpPr>
          <p:cNvPr id="3" name="Rectangle 2"/>
          <p:cNvSpPr/>
          <p:nvPr/>
        </p:nvSpPr>
        <p:spPr>
          <a:xfrm>
            <a:off x="4191000" y="457200"/>
            <a:ext cx="3660105" cy="369332"/>
          </a:xfrm>
          <a:prstGeom prst="rect">
            <a:avLst/>
          </a:prstGeom>
        </p:spPr>
        <p:txBody>
          <a:bodyPr wrap="none">
            <a:spAutoFit/>
          </a:bodyPr>
          <a:lstStyle/>
          <a:p>
            <a:r>
              <a:rPr lang="en-US" dirty="0"/>
              <a:t>https://cpicpgx.org/implementation/</a:t>
            </a:r>
          </a:p>
        </p:txBody>
      </p:sp>
    </p:spTree>
    <p:extLst>
      <p:ext uri="{BB962C8B-B14F-4D97-AF65-F5344CB8AC3E}">
        <p14:creationId xmlns:p14="http://schemas.microsoft.com/office/powerpoint/2010/main" val="2080912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48168"/>
            <a:ext cx="5928783" cy="6678083"/>
          </a:xfrm>
          <a:prstGeom prst="rect">
            <a:avLst/>
          </a:prstGeom>
          <a:noFill/>
          <a:ln>
            <a:noFill/>
          </a:ln>
        </p:spPr>
      </p:pic>
      <p:cxnSp>
        <p:nvCxnSpPr>
          <p:cNvPr id="3" name="Straight Arrow Connector 2"/>
          <p:cNvCxnSpPr>
            <a:stCxn id="4" idx="2"/>
          </p:cNvCxnSpPr>
          <p:nvPr/>
        </p:nvCxnSpPr>
        <p:spPr>
          <a:xfrm>
            <a:off x="1128713" y="5326797"/>
            <a:ext cx="932920" cy="1099010"/>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23826" y="4495800"/>
            <a:ext cx="2009774" cy="830997"/>
          </a:xfrm>
          <a:prstGeom prst="rect">
            <a:avLst/>
          </a:prstGeom>
          <a:noFill/>
          <a:ln w="76200">
            <a:solidFill>
              <a:srgbClr val="FF0000"/>
            </a:solidFill>
          </a:ln>
        </p:spPr>
        <p:txBody>
          <a:bodyPr wrap="square" rtlCol="0">
            <a:spAutoFit/>
          </a:bodyPr>
          <a:lstStyle/>
          <a:p>
            <a:r>
              <a:rPr lang="en-US" sz="1600" dirty="0" smtClean="0"/>
              <a:t>CPIC guidelines are posted on PharmGKB (www.pharmgkb.org)</a:t>
            </a:r>
            <a:endParaRPr lang="en-US" sz="1600" dirty="0"/>
          </a:p>
        </p:txBody>
      </p:sp>
    </p:spTree>
    <p:extLst>
      <p:ext uri="{BB962C8B-B14F-4D97-AF65-F5344CB8AC3E}">
        <p14:creationId xmlns:p14="http://schemas.microsoft.com/office/powerpoint/2010/main" val="402415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4019"/>
            <a:ext cx="111252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048000" y="429491"/>
            <a:ext cx="5867400" cy="1143000"/>
          </a:xfrm>
          <a:solidFill>
            <a:schemeClr val="bg1"/>
          </a:solidFill>
          <a:ln w="38100">
            <a:solidFill>
              <a:srgbClr val="FF0000"/>
            </a:solidFill>
          </a:ln>
        </p:spPr>
        <p:txBody>
          <a:bodyPr rtlCol="0">
            <a:noAutofit/>
          </a:bodyPr>
          <a:lstStyle/>
          <a:p>
            <a:pPr eaLnBrk="1" fontAlgn="auto" hangingPunct="1">
              <a:spcAft>
                <a:spcPts val="0"/>
              </a:spcAft>
              <a:defRPr/>
            </a:pPr>
            <a:r>
              <a:rPr lang="en-US" sz="2800" dirty="0" smtClean="0"/>
              <a:t>CPIC guidelines linked to “Practice Guideline” filter on PubMed</a:t>
            </a:r>
            <a:endParaRPr lang="en-US" sz="2800" dirty="0"/>
          </a:p>
        </p:txBody>
      </p:sp>
      <p:sp>
        <p:nvSpPr>
          <p:cNvPr id="3" name="Rectangle 2"/>
          <p:cNvSpPr/>
          <p:nvPr/>
        </p:nvSpPr>
        <p:spPr>
          <a:xfrm>
            <a:off x="685800" y="1724891"/>
            <a:ext cx="1291938"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059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2896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728645">
            <a:off x="5547951" y="1506908"/>
            <a:ext cx="1600200" cy="3502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26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sz="3200" dirty="0" smtClean="0"/>
              <a:t>CPIC is cited in NIH’s Genetic Test Registry (GTR) for clinical pharmacogenetic tests</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t="14583" r="4375" b="12500"/>
          <a:stretch>
            <a:fillRect/>
          </a:stretch>
        </p:blipFill>
        <p:spPr bwMode="auto">
          <a:xfrm>
            <a:off x="0" y="1905000"/>
            <a:ext cx="9144000" cy="418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67600" y="4800600"/>
            <a:ext cx="1295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84124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dirty="0" smtClean="0"/>
              <a:t>ASHP is endorsing CPIC guidelines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84253"/>
            <a:ext cx="5744543" cy="567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7600" y="4457700"/>
            <a:ext cx="3915743"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3657600" y="5867400"/>
            <a:ext cx="391574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309799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External interactions with other groups</a:t>
            </a:r>
            <a:endParaRPr lang="en-US" dirty="0"/>
          </a:p>
        </p:txBody>
      </p:sp>
      <p:sp>
        <p:nvSpPr>
          <p:cNvPr id="4" name="Content Placeholder 3"/>
          <p:cNvSpPr>
            <a:spLocks noGrp="1"/>
          </p:cNvSpPr>
          <p:nvPr>
            <p:ph idx="1"/>
          </p:nvPr>
        </p:nvSpPr>
        <p:spPr/>
        <p:txBody>
          <a:bodyPr>
            <a:normAutofit/>
          </a:bodyPr>
          <a:lstStyle/>
          <a:p>
            <a:r>
              <a:rPr lang="en-US" dirty="0" smtClean="0"/>
              <a:t>Endorsement by professional societies</a:t>
            </a:r>
          </a:p>
          <a:p>
            <a:pPr lvl="1"/>
            <a:r>
              <a:rPr lang="en-US" dirty="0" smtClean="0"/>
              <a:t>ASCPT, ASHP</a:t>
            </a:r>
          </a:p>
          <a:p>
            <a:r>
              <a:rPr lang="en-US" dirty="0" smtClean="0"/>
              <a:t>Continue interactions with </a:t>
            </a:r>
            <a:r>
              <a:rPr lang="en-US" dirty="0" smtClean="0">
                <a:hlinkClick r:id="rId2"/>
              </a:rPr>
              <a:t>www.guidelines.gov</a:t>
            </a:r>
            <a:r>
              <a:rPr lang="en-US" dirty="0" smtClean="0"/>
              <a:t>, NIH’s GTR, PubMed, FDA, NHGRI’s Genomic Medicine Working Group, IOM’s Genomic Medicine Roundtable, </a:t>
            </a:r>
            <a:r>
              <a:rPr lang="en-US" dirty="0" err="1" smtClean="0"/>
              <a:t>DIGITiZE</a:t>
            </a:r>
            <a:r>
              <a:rPr lang="en-US" dirty="0" smtClean="0"/>
              <a:t>, PGRN, AMIA, and eMERGE</a:t>
            </a:r>
          </a:p>
          <a:p>
            <a:r>
              <a:rPr lang="en-US" dirty="0" smtClean="0"/>
              <a:t>Grow interactions with ClinGen/ClinVar </a:t>
            </a:r>
            <a:endParaRPr lang="en-US" dirty="0"/>
          </a:p>
        </p:txBody>
      </p:sp>
    </p:spTree>
    <p:extLst>
      <p:ext uri="{BB962C8B-B14F-4D97-AF65-F5344CB8AC3E}">
        <p14:creationId xmlns:p14="http://schemas.microsoft.com/office/powerpoint/2010/main" val="1721722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2393"/>
          <a:stretch>
            <a:fillRect/>
          </a:stretch>
        </p:blipFill>
        <p:spPr bwMode="auto">
          <a:xfrm>
            <a:off x="0" y="685801"/>
            <a:ext cx="9144000" cy="30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txBox="1">
            <a:spLocks/>
          </p:cNvSpPr>
          <p:nvPr/>
        </p:nvSpPr>
        <p:spPr bwMode="auto">
          <a:xfrm>
            <a:off x="457200" y="3886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Font typeface="Arial" charset="0"/>
              <a:buChar char="•"/>
            </a:pPr>
            <a:r>
              <a:rPr lang="en-US" sz="2400"/>
              <a:t>Purpose:</a:t>
            </a:r>
          </a:p>
          <a:p>
            <a:pPr lvl="1" eaLnBrk="0" hangingPunct="0">
              <a:spcBef>
                <a:spcPct val="20000"/>
              </a:spcBef>
              <a:buFont typeface="Arial" charset="0"/>
              <a:buChar char="–"/>
            </a:pPr>
            <a:r>
              <a:rPr lang="en-US" sz="2000"/>
              <a:t>To  describe the development process of the CPIC guidelines</a:t>
            </a:r>
          </a:p>
          <a:p>
            <a:pPr lvl="1" eaLnBrk="0" hangingPunct="0">
              <a:spcBef>
                <a:spcPct val="20000"/>
              </a:spcBef>
              <a:buFont typeface="Arial" charset="0"/>
              <a:buChar char="–"/>
            </a:pPr>
            <a:r>
              <a:rPr lang="en-US" sz="2000"/>
              <a:t>To compare our process to the Institute of Medicine’s Standards for Developing Trustworthy Clinical Practice Guidelines</a:t>
            </a:r>
          </a:p>
        </p:txBody>
      </p:sp>
    </p:spTree>
    <p:extLst>
      <p:ext uri="{BB962C8B-B14F-4D97-AF65-F5344CB8AC3E}">
        <p14:creationId xmlns:p14="http://schemas.microsoft.com/office/powerpoint/2010/main" val="1123896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1"/>
            <a:ext cx="8991600" cy="26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images.nap.edu/images/cover.php?id=13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
            <a:ext cx="4038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5329238" y="6488113"/>
            <a:ext cx="381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Caudle et al, </a:t>
            </a:r>
            <a:r>
              <a:rPr lang="en-US" i="1"/>
              <a:t>Current Drug Metab </a:t>
            </a:r>
            <a:r>
              <a:rPr lang="en-US"/>
              <a:t>2014</a:t>
            </a:r>
          </a:p>
        </p:txBody>
      </p:sp>
    </p:spTree>
    <p:extLst>
      <p:ext uri="{BB962C8B-B14F-4D97-AF65-F5344CB8AC3E}">
        <p14:creationId xmlns:p14="http://schemas.microsoft.com/office/powerpoint/2010/main" val="1362596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Uniform Elements of CPIC Guidelines (Main)</a:t>
            </a:r>
            <a:endParaRPr lang="en-US" sz="3200"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sz="2800" b="1" dirty="0">
                <a:solidFill>
                  <a:schemeClr val="tx1"/>
                </a:solidFill>
                <a:latin typeface="+mn-lt"/>
                <a:ea typeface="+mn-ea"/>
                <a:cs typeface="+mn-cs"/>
              </a:rPr>
              <a:t>Introduction</a:t>
            </a:r>
          </a:p>
          <a:p>
            <a:r>
              <a:rPr lang="en-US" sz="2800" b="1" dirty="0" smtClean="0">
                <a:solidFill>
                  <a:schemeClr val="tx1"/>
                </a:solidFill>
                <a:latin typeface="+mn-lt"/>
                <a:ea typeface="+mn-ea"/>
                <a:cs typeface="+mn-cs"/>
              </a:rPr>
              <a:t>Focused </a:t>
            </a:r>
            <a:r>
              <a:rPr lang="en-US" sz="2800" b="1" dirty="0">
                <a:solidFill>
                  <a:schemeClr val="tx1"/>
                </a:solidFill>
                <a:latin typeface="+mn-lt"/>
                <a:ea typeface="+mn-ea"/>
                <a:cs typeface="+mn-cs"/>
              </a:rPr>
              <a:t>Literature Review</a:t>
            </a:r>
          </a:p>
          <a:p>
            <a:r>
              <a:rPr lang="en-US" sz="2800" b="1" dirty="0" smtClean="0">
                <a:solidFill>
                  <a:schemeClr val="tx1"/>
                </a:solidFill>
                <a:latin typeface="+mn-lt"/>
                <a:ea typeface="+mn-ea"/>
                <a:cs typeface="+mn-cs"/>
              </a:rPr>
              <a:t>Gene:</a:t>
            </a:r>
          </a:p>
          <a:p>
            <a:pPr lvl="1"/>
            <a:r>
              <a:rPr lang="en-US" b="1" dirty="0" smtClean="0">
                <a:solidFill>
                  <a:schemeClr val="tx1"/>
                </a:solidFill>
                <a:latin typeface="+mn-lt"/>
                <a:ea typeface="+mn-ea"/>
                <a:cs typeface="+mn-cs"/>
              </a:rPr>
              <a:t>Background</a:t>
            </a:r>
            <a:endParaRPr lang="en-US" dirty="0" smtClean="0">
              <a:ea typeface="+mn-ea"/>
              <a:cs typeface="+mn-cs"/>
            </a:endParaRPr>
          </a:p>
          <a:p>
            <a:pPr lvl="1"/>
            <a:r>
              <a:rPr lang="en-US" b="1" dirty="0" smtClean="0">
                <a:latin typeface="+mn-lt"/>
                <a:ea typeface="+mn-ea"/>
                <a:cs typeface="+mn-cs"/>
              </a:rPr>
              <a:t>Genetic </a:t>
            </a:r>
            <a:r>
              <a:rPr lang="en-US" b="1" dirty="0">
                <a:latin typeface="+mn-lt"/>
                <a:ea typeface="+mn-ea"/>
                <a:cs typeface="+mn-cs"/>
              </a:rPr>
              <a:t>Test </a:t>
            </a:r>
            <a:r>
              <a:rPr lang="en-US" b="1" dirty="0" smtClean="0">
                <a:latin typeface="+mn-lt"/>
                <a:ea typeface="+mn-ea"/>
                <a:cs typeface="+mn-cs"/>
              </a:rPr>
              <a:t>Interpretation</a:t>
            </a:r>
          </a:p>
          <a:p>
            <a:pPr lvl="2"/>
            <a:r>
              <a:rPr lang="en-US" sz="2000" b="1" dirty="0" smtClean="0">
                <a:latin typeface="+mn-lt"/>
              </a:rPr>
              <a:t>Table </a:t>
            </a:r>
            <a:r>
              <a:rPr lang="en-US" sz="2000" b="1" dirty="0">
                <a:latin typeface="+mn-lt"/>
              </a:rPr>
              <a:t>1. Assignment of likely _____ [gene] phenotypes based on </a:t>
            </a:r>
            <a:r>
              <a:rPr lang="en-US" sz="2000" b="1" i="1" dirty="0">
                <a:latin typeface="+mn-lt"/>
              </a:rPr>
              <a:t>genotypes</a:t>
            </a:r>
            <a:endParaRPr lang="en-US" sz="2000" dirty="0">
              <a:latin typeface="+mn-lt"/>
            </a:endParaRPr>
          </a:p>
          <a:p>
            <a:pPr lvl="1"/>
            <a:r>
              <a:rPr lang="en-US" b="1" dirty="0" smtClean="0">
                <a:solidFill>
                  <a:schemeClr val="tx1"/>
                </a:solidFill>
                <a:latin typeface="+mn-lt"/>
                <a:ea typeface="+mn-ea"/>
                <a:cs typeface="+mn-cs"/>
              </a:rPr>
              <a:t>Available </a:t>
            </a:r>
            <a:r>
              <a:rPr lang="en-US" b="1" dirty="0">
                <a:solidFill>
                  <a:schemeClr val="tx1"/>
                </a:solidFill>
                <a:latin typeface="+mn-lt"/>
                <a:ea typeface="+mn-ea"/>
                <a:cs typeface="+mn-cs"/>
              </a:rPr>
              <a:t>Genetic Test Options </a:t>
            </a:r>
            <a:endParaRPr lang="en-US" b="1" dirty="0" smtClean="0">
              <a:solidFill>
                <a:schemeClr val="tx1"/>
              </a:solidFill>
              <a:latin typeface="+mn-lt"/>
              <a:ea typeface="+mn-ea"/>
              <a:cs typeface="+mn-cs"/>
            </a:endParaRPr>
          </a:p>
          <a:p>
            <a:pPr lvl="1"/>
            <a:r>
              <a:rPr lang="en-US" b="1" dirty="0" smtClean="0">
                <a:solidFill>
                  <a:schemeClr val="tx1"/>
                </a:solidFill>
                <a:latin typeface="+mn-lt"/>
                <a:ea typeface="+mn-ea"/>
                <a:cs typeface="+mn-cs"/>
              </a:rPr>
              <a:t>Incidental findings</a:t>
            </a:r>
          </a:p>
          <a:p>
            <a:pPr lvl="1"/>
            <a:r>
              <a:rPr lang="en-US" b="1" dirty="0" smtClean="0">
                <a:solidFill>
                  <a:schemeClr val="tx1"/>
                </a:solidFill>
                <a:latin typeface="+mn-lt"/>
                <a:ea typeface="+mn-ea"/>
                <a:cs typeface="+mn-cs"/>
              </a:rPr>
              <a:t>Other </a:t>
            </a:r>
            <a:r>
              <a:rPr lang="en-US" b="1" dirty="0">
                <a:solidFill>
                  <a:schemeClr val="tx1"/>
                </a:solidFill>
                <a:latin typeface="+mn-lt"/>
                <a:ea typeface="+mn-ea"/>
                <a:cs typeface="+mn-cs"/>
              </a:rPr>
              <a:t>considerations</a:t>
            </a:r>
            <a:endParaRPr lang="en-US" dirty="0">
              <a:solidFill>
                <a:schemeClr val="tx1"/>
              </a:solidFill>
              <a:latin typeface="+mn-lt"/>
              <a:ea typeface="+mn-ea"/>
              <a:cs typeface="+mn-cs"/>
            </a:endParaRPr>
          </a:p>
          <a:p>
            <a:endParaRPr lang="en-US" sz="2000" dirty="0"/>
          </a:p>
        </p:txBody>
      </p:sp>
    </p:spTree>
    <p:extLst>
      <p:ext uri="{BB962C8B-B14F-4D97-AF65-F5344CB8AC3E}">
        <p14:creationId xmlns:p14="http://schemas.microsoft.com/office/powerpoint/2010/main" val="199882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PGRN Vision and Mission</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a:t>The mission of the Pharmacogenomics Research Network (PGRN) is to catalyze and lead research in precision medicine for the discovery and translation of genomic variation influencing therapeutic and adverse drug effects.</a:t>
            </a:r>
          </a:p>
        </p:txBody>
      </p:sp>
      <p:pic>
        <p:nvPicPr>
          <p:cNvPr id="4" name="Picture 6" descr="PharmacoGenetics Research Network">
            <a:hlinkClick r:id="rId3"/>
          </p:cNvPr>
          <p:cNvPicPr>
            <a:picLocks noChangeAspect="1" noChangeArrowheads="1"/>
          </p:cNvPicPr>
          <p:nvPr/>
        </p:nvPicPr>
        <p:blipFill>
          <a:blip r:embed="rId4" cstate="print"/>
          <a:srcRect/>
          <a:stretch>
            <a:fillRect/>
          </a:stretch>
        </p:blipFill>
        <p:spPr bwMode="auto">
          <a:xfrm>
            <a:off x="7772400" y="381000"/>
            <a:ext cx="1009165" cy="1421220"/>
          </a:xfrm>
          <a:prstGeom prst="rect">
            <a:avLst/>
          </a:prstGeom>
          <a:noFill/>
        </p:spPr>
      </p:pic>
    </p:spTree>
    <p:extLst>
      <p:ext uri="{BB962C8B-B14F-4D97-AF65-F5344CB8AC3E}">
        <p14:creationId xmlns:p14="http://schemas.microsoft.com/office/powerpoint/2010/main" val="234637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Uniform Elements of CPIC Guidelines (Main)</a:t>
            </a:r>
            <a:endParaRPr lang="en-US" sz="3200"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sz="2600" b="1" dirty="0" smtClean="0">
                <a:solidFill>
                  <a:schemeClr val="tx1"/>
                </a:solidFill>
                <a:latin typeface="+mn-lt"/>
                <a:ea typeface="+mn-ea"/>
                <a:cs typeface="+mn-cs"/>
              </a:rPr>
              <a:t>Drug </a:t>
            </a:r>
            <a:r>
              <a:rPr lang="en-US" sz="2600" b="1" dirty="0">
                <a:solidFill>
                  <a:schemeClr val="tx1"/>
                </a:solidFill>
                <a:latin typeface="+mn-lt"/>
                <a:ea typeface="+mn-ea"/>
                <a:cs typeface="+mn-cs"/>
              </a:rPr>
              <a:t>(s</a:t>
            </a:r>
            <a:r>
              <a:rPr lang="en-US" sz="2600" b="1" dirty="0" smtClean="0">
                <a:solidFill>
                  <a:schemeClr val="tx1"/>
                </a:solidFill>
                <a:latin typeface="+mn-lt"/>
                <a:ea typeface="+mn-ea"/>
                <a:cs typeface="+mn-cs"/>
              </a:rPr>
              <a:t>):</a:t>
            </a:r>
            <a:endParaRPr lang="en-US" sz="2600" b="1" dirty="0">
              <a:solidFill>
                <a:schemeClr val="tx1"/>
              </a:solidFill>
              <a:latin typeface="+mn-lt"/>
              <a:ea typeface="+mn-ea"/>
              <a:cs typeface="+mn-cs"/>
            </a:endParaRPr>
          </a:p>
          <a:p>
            <a:pPr lvl="1"/>
            <a:r>
              <a:rPr lang="en-US" sz="2400" b="1" dirty="0" smtClean="0">
                <a:solidFill>
                  <a:schemeClr val="tx1"/>
                </a:solidFill>
                <a:latin typeface="+mn-lt"/>
                <a:ea typeface="+mn-ea"/>
                <a:cs typeface="+mn-cs"/>
              </a:rPr>
              <a:t>Background</a:t>
            </a:r>
          </a:p>
          <a:p>
            <a:pPr lvl="1"/>
            <a:r>
              <a:rPr lang="en-US" sz="2400" b="1" dirty="0">
                <a:ea typeface="+mn-ea"/>
                <a:cs typeface="+mn-cs"/>
              </a:rPr>
              <a:t>l</a:t>
            </a:r>
            <a:r>
              <a:rPr lang="en-US" sz="2400" b="1" dirty="0" smtClean="0">
                <a:solidFill>
                  <a:schemeClr val="tx1"/>
                </a:solidFill>
                <a:latin typeface="+mn-lt"/>
                <a:ea typeface="+mn-ea"/>
                <a:cs typeface="+mn-cs"/>
              </a:rPr>
              <a:t>inking </a:t>
            </a:r>
            <a:r>
              <a:rPr lang="en-US" sz="2400" b="1" dirty="0">
                <a:solidFill>
                  <a:schemeClr val="tx1"/>
                </a:solidFill>
                <a:latin typeface="+mn-lt"/>
                <a:ea typeface="+mn-ea"/>
                <a:cs typeface="+mn-cs"/>
              </a:rPr>
              <a:t>genetic variability to variability in drug-related </a:t>
            </a:r>
            <a:r>
              <a:rPr lang="en-US" sz="2400" b="1" dirty="0" smtClean="0">
                <a:latin typeface="+mn-lt"/>
                <a:ea typeface="+mn-ea"/>
                <a:cs typeface="+mn-cs"/>
              </a:rPr>
              <a:t>phenotypes</a:t>
            </a:r>
            <a:endParaRPr lang="en-US" sz="2400" dirty="0" smtClean="0">
              <a:ea typeface="+mn-ea"/>
              <a:cs typeface="+mn-cs"/>
            </a:endParaRPr>
          </a:p>
          <a:p>
            <a:pPr lvl="1"/>
            <a:r>
              <a:rPr lang="en-US" sz="2400" b="1" dirty="0" smtClean="0">
                <a:latin typeface="+mn-lt"/>
                <a:ea typeface="+mn-ea"/>
                <a:cs typeface="+mn-cs"/>
              </a:rPr>
              <a:t>Dosage Recommendations</a:t>
            </a:r>
          </a:p>
          <a:p>
            <a:pPr lvl="2"/>
            <a:r>
              <a:rPr lang="en-US" sz="1800" dirty="0" smtClean="0">
                <a:latin typeface="+mn-lt"/>
                <a:ea typeface="+mn-ea"/>
                <a:cs typeface="+mn-cs"/>
              </a:rPr>
              <a:t>Table</a:t>
            </a:r>
            <a:r>
              <a:rPr lang="en-US" sz="1800" dirty="0">
                <a:latin typeface="+mn-lt"/>
                <a:ea typeface="+mn-ea"/>
                <a:cs typeface="+mn-cs"/>
              </a:rPr>
              <a:t> </a:t>
            </a:r>
            <a:r>
              <a:rPr lang="en-US" sz="1800" dirty="0" smtClean="0">
                <a:latin typeface="+mn-lt"/>
                <a:ea typeface="+mn-ea"/>
                <a:cs typeface="+mn-cs"/>
              </a:rPr>
              <a:t>2. </a:t>
            </a:r>
            <a:r>
              <a:rPr lang="en-US" sz="1800" b="1" dirty="0" smtClean="0">
                <a:latin typeface="+mn-lt"/>
              </a:rPr>
              <a:t>Recommended </a:t>
            </a:r>
            <a:r>
              <a:rPr lang="en-US" sz="1800" b="1" dirty="0">
                <a:latin typeface="+mn-lt"/>
              </a:rPr>
              <a:t>Dosing of ____ [drug/s] by ____ [gene] </a:t>
            </a:r>
            <a:r>
              <a:rPr lang="en-US" sz="1800" b="1" dirty="0" smtClean="0">
                <a:latin typeface="+mn-lt"/>
              </a:rPr>
              <a:t>phenotype</a:t>
            </a:r>
          </a:p>
          <a:p>
            <a:pPr lvl="2"/>
            <a:r>
              <a:rPr lang="en-US" sz="1800" b="1" dirty="0" smtClean="0">
                <a:ea typeface="+mn-ea"/>
                <a:cs typeface="+mn-cs"/>
              </a:rPr>
              <a:t>Strength of recommendations grading system</a:t>
            </a:r>
            <a:endParaRPr lang="en-US" sz="1800" dirty="0" smtClean="0">
              <a:latin typeface="+mn-lt"/>
              <a:ea typeface="+mn-ea"/>
              <a:cs typeface="+mn-cs"/>
            </a:endParaRPr>
          </a:p>
          <a:p>
            <a:pPr lvl="1"/>
            <a:r>
              <a:rPr lang="en-US" sz="2400" b="1" dirty="0" smtClean="0">
                <a:latin typeface="+mn-lt"/>
                <a:ea typeface="+mn-ea"/>
                <a:cs typeface="+mn-cs"/>
              </a:rPr>
              <a:t>Recommendations </a:t>
            </a:r>
            <a:r>
              <a:rPr lang="en-US" sz="2400" b="1" dirty="0">
                <a:latin typeface="+mn-lt"/>
                <a:ea typeface="+mn-ea"/>
                <a:cs typeface="+mn-cs"/>
              </a:rPr>
              <a:t>for Incidental </a:t>
            </a:r>
            <a:r>
              <a:rPr lang="en-US" sz="2400" b="1" dirty="0" smtClean="0">
                <a:latin typeface="+mn-lt"/>
                <a:ea typeface="+mn-ea"/>
                <a:cs typeface="+mn-cs"/>
              </a:rPr>
              <a:t>Findings</a:t>
            </a:r>
          </a:p>
          <a:p>
            <a:pPr lvl="1"/>
            <a:r>
              <a:rPr lang="en-US" sz="2400" b="1" dirty="0" smtClean="0">
                <a:latin typeface="+mn-lt"/>
                <a:ea typeface="+mn-ea"/>
                <a:cs typeface="+mn-cs"/>
              </a:rPr>
              <a:t>Other considerations</a:t>
            </a:r>
          </a:p>
          <a:p>
            <a:r>
              <a:rPr lang="en-US" sz="2600" b="1" dirty="0" smtClean="0">
                <a:ea typeface="+mn-ea"/>
                <a:cs typeface="+mn-cs"/>
              </a:rPr>
              <a:t>Potential </a:t>
            </a:r>
            <a:r>
              <a:rPr lang="en-US" sz="2600" b="1" dirty="0">
                <a:ea typeface="+mn-ea"/>
                <a:cs typeface="+mn-cs"/>
              </a:rPr>
              <a:t>Benefits and Risks for the </a:t>
            </a:r>
            <a:r>
              <a:rPr lang="en-US" sz="2600" b="1" dirty="0" smtClean="0">
                <a:ea typeface="+mn-ea"/>
                <a:cs typeface="+mn-cs"/>
              </a:rPr>
              <a:t>Patient</a:t>
            </a:r>
            <a:endParaRPr lang="en-US" sz="2600" dirty="0" smtClean="0">
              <a:ea typeface="+mn-ea"/>
              <a:cs typeface="+mn-cs"/>
            </a:endParaRPr>
          </a:p>
          <a:p>
            <a:r>
              <a:rPr lang="en-US" sz="2600" b="1" dirty="0" smtClean="0">
                <a:ea typeface="+mn-ea"/>
                <a:cs typeface="+mn-cs"/>
              </a:rPr>
              <a:t>Caveats</a:t>
            </a:r>
            <a:r>
              <a:rPr lang="en-US" sz="2600" b="1" dirty="0">
                <a:ea typeface="+mn-ea"/>
                <a:cs typeface="+mn-cs"/>
              </a:rPr>
              <a:t>:  Appropriate Use and/or </a:t>
            </a:r>
            <a:r>
              <a:rPr lang="en-US" sz="2600" b="1" dirty="0">
                <a:solidFill>
                  <a:schemeClr val="tx1"/>
                </a:solidFill>
                <a:ea typeface="+mn-ea"/>
                <a:cs typeface="+mn-cs"/>
              </a:rPr>
              <a:t>Potential Misuse of Genetic Tests </a:t>
            </a:r>
            <a:endParaRPr lang="en-US" sz="2600" dirty="0">
              <a:solidFill>
                <a:schemeClr val="tx1"/>
              </a:solidFill>
              <a:ea typeface="+mn-ea"/>
              <a:cs typeface="+mn-cs"/>
            </a:endParaRPr>
          </a:p>
          <a:p>
            <a:endParaRPr lang="en-US" sz="1800" dirty="0"/>
          </a:p>
        </p:txBody>
      </p:sp>
    </p:spTree>
    <p:extLst>
      <p:ext uri="{BB962C8B-B14F-4D97-AF65-F5344CB8AC3E}">
        <p14:creationId xmlns:p14="http://schemas.microsoft.com/office/powerpoint/2010/main" val="2491930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000" dirty="0" smtClean="0"/>
              <a:t>Uniform Elements of CPIC Guidelines (Supplement)</a:t>
            </a:r>
            <a:endParaRPr lang="en-US" sz="4000" dirty="0"/>
          </a:p>
        </p:txBody>
      </p:sp>
      <p:sp>
        <p:nvSpPr>
          <p:cNvPr id="3" name="Content Placeholder 2"/>
          <p:cNvSpPr>
            <a:spLocks noGrp="1"/>
          </p:cNvSpPr>
          <p:nvPr>
            <p:ph idx="1"/>
          </p:nvPr>
        </p:nvSpPr>
        <p:spPr>
          <a:xfrm>
            <a:off x="457200" y="1295400"/>
            <a:ext cx="8229600" cy="4525963"/>
          </a:xfrm>
        </p:spPr>
        <p:txBody>
          <a:bodyPr>
            <a:normAutofit fontScale="85000" lnSpcReduction="10000"/>
          </a:bodyPr>
          <a:lstStyle/>
          <a:p>
            <a:r>
              <a:rPr lang="en-US" sz="2400" b="1" dirty="0">
                <a:solidFill>
                  <a:schemeClr val="tx1"/>
                </a:solidFill>
                <a:latin typeface="+mn-lt"/>
                <a:ea typeface="+mn-ea"/>
                <a:cs typeface="+mn-cs"/>
              </a:rPr>
              <a:t>Literature </a:t>
            </a:r>
            <a:r>
              <a:rPr lang="en-US" sz="2400" b="1" dirty="0" smtClean="0">
                <a:solidFill>
                  <a:schemeClr val="tx1"/>
                </a:solidFill>
                <a:latin typeface="+mn-lt"/>
                <a:ea typeface="+mn-ea"/>
                <a:cs typeface="+mn-cs"/>
              </a:rPr>
              <a:t>Review details</a:t>
            </a:r>
            <a:endParaRPr lang="en-US" sz="2400" dirty="0">
              <a:solidFill>
                <a:schemeClr val="tx1"/>
              </a:solidFill>
              <a:latin typeface="+mn-lt"/>
              <a:ea typeface="+mn-ea"/>
              <a:cs typeface="+mn-cs"/>
            </a:endParaRPr>
          </a:p>
          <a:p>
            <a:r>
              <a:rPr lang="en-US" sz="2400" b="1" dirty="0" smtClean="0">
                <a:solidFill>
                  <a:schemeClr val="tx1"/>
                </a:solidFill>
                <a:latin typeface="+mn-lt"/>
                <a:ea typeface="+mn-ea"/>
                <a:cs typeface="+mn-cs"/>
              </a:rPr>
              <a:t>Genetic </a:t>
            </a:r>
            <a:r>
              <a:rPr lang="en-US" sz="2400" b="1" dirty="0">
                <a:solidFill>
                  <a:schemeClr val="tx1"/>
                </a:solidFill>
                <a:latin typeface="+mn-lt"/>
                <a:ea typeface="+mn-ea"/>
                <a:cs typeface="+mn-cs"/>
              </a:rPr>
              <a:t>Test </a:t>
            </a:r>
            <a:r>
              <a:rPr lang="en-US" sz="2400" b="1" dirty="0" smtClean="0">
                <a:solidFill>
                  <a:schemeClr val="tx1"/>
                </a:solidFill>
                <a:latin typeface="+mn-lt"/>
                <a:ea typeface="+mn-ea"/>
                <a:cs typeface="+mn-cs"/>
              </a:rPr>
              <a:t>Interpretation</a:t>
            </a:r>
          </a:p>
          <a:p>
            <a:r>
              <a:rPr lang="en-US" sz="2400" b="1" dirty="0">
                <a:solidFill>
                  <a:schemeClr val="tx1"/>
                </a:solidFill>
                <a:latin typeface="+mn-lt"/>
                <a:ea typeface="+mn-ea"/>
                <a:cs typeface="+mn-cs"/>
              </a:rPr>
              <a:t>Available Genetic Test Options</a:t>
            </a:r>
            <a:endParaRPr lang="en-US" sz="2400" dirty="0">
              <a:solidFill>
                <a:schemeClr val="tx1"/>
              </a:solidFill>
              <a:latin typeface="+mn-lt"/>
              <a:ea typeface="+mn-ea"/>
              <a:cs typeface="+mn-cs"/>
            </a:endParaRPr>
          </a:p>
          <a:p>
            <a:r>
              <a:rPr lang="en-US" sz="2400" b="1" dirty="0" smtClean="0">
                <a:solidFill>
                  <a:schemeClr val="tx1"/>
                </a:solidFill>
                <a:latin typeface="+mn-lt"/>
                <a:ea typeface="+mn-ea"/>
                <a:cs typeface="+mn-cs"/>
              </a:rPr>
              <a:t>Supplemental </a:t>
            </a:r>
            <a:r>
              <a:rPr lang="en-US" sz="2400" b="1" dirty="0">
                <a:solidFill>
                  <a:schemeClr val="tx1"/>
                </a:solidFill>
                <a:latin typeface="+mn-lt"/>
                <a:ea typeface="+mn-ea"/>
                <a:cs typeface="+mn-cs"/>
              </a:rPr>
              <a:t>Table </a:t>
            </a:r>
            <a:r>
              <a:rPr lang="en-US" sz="2400" b="1" dirty="0" smtClean="0">
                <a:solidFill>
                  <a:schemeClr val="tx1"/>
                </a:solidFill>
                <a:latin typeface="+mn-lt"/>
                <a:ea typeface="+mn-ea"/>
                <a:cs typeface="+mn-cs"/>
              </a:rPr>
              <a:t>. </a:t>
            </a:r>
            <a:r>
              <a:rPr lang="en-US" sz="2400" b="1" dirty="0">
                <a:solidFill>
                  <a:schemeClr val="tx1"/>
                </a:solidFill>
                <a:latin typeface="+mn-lt"/>
                <a:ea typeface="+mn-ea"/>
                <a:cs typeface="+mn-cs"/>
              </a:rPr>
              <a:t>Genotypes that constitute the * alleles for ______ </a:t>
            </a:r>
          </a:p>
          <a:p>
            <a:r>
              <a:rPr lang="en-US" sz="2400" b="1" dirty="0">
                <a:solidFill>
                  <a:schemeClr val="tx1"/>
                </a:solidFill>
                <a:latin typeface="+mn-lt"/>
                <a:ea typeface="+mn-ea"/>
                <a:cs typeface="+mn-cs"/>
              </a:rPr>
              <a:t>Supplemental Table </a:t>
            </a:r>
            <a:r>
              <a:rPr lang="en-US" sz="2400" b="1" dirty="0" smtClean="0">
                <a:solidFill>
                  <a:schemeClr val="tx1"/>
                </a:solidFill>
                <a:latin typeface="+mn-lt"/>
                <a:ea typeface="+mn-ea"/>
                <a:cs typeface="+mn-cs"/>
              </a:rPr>
              <a:t>.  </a:t>
            </a:r>
            <a:r>
              <a:rPr lang="en-US" sz="2400" b="1" dirty="0">
                <a:solidFill>
                  <a:schemeClr val="tx1"/>
                </a:solidFill>
                <a:latin typeface="+mn-lt"/>
                <a:ea typeface="+mn-ea"/>
                <a:cs typeface="+mn-cs"/>
              </a:rPr>
              <a:t>Association between allelic variants and _____  [gene function</a:t>
            </a:r>
            <a:r>
              <a:rPr lang="en-US" sz="2400" b="1" dirty="0" smtClean="0">
                <a:solidFill>
                  <a:schemeClr val="tx1"/>
                </a:solidFill>
                <a:latin typeface="+mn-lt"/>
                <a:ea typeface="+mn-ea"/>
                <a:cs typeface="+mn-cs"/>
              </a:rPr>
              <a:t>]</a:t>
            </a:r>
            <a:endParaRPr lang="en-US" sz="2400" dirty="0">
              <a:solidFill>
                <a:schemeClr val="tx1"/>
              </a:solidFill>
              <a:latin typeface="+mn-lt"/>
              <a:ea typeface="+mn-ea"/>
              <a:cs typeface="+mn-cs"/>
            </a:endParaRPr>
          </a:p>
          <a:p>
            <a:r>
              <a:rPr lang="en-US" sz="2400" b="1" dirty="0" smtClean="0">
                <a:solidFill>
                  <a:schemeClr val="tx1"/>
                </a:solidFill>
                <a:latin typeface="+mn-lt"/>
                <a:ea typeface="+mn-ea"/>
                <a:cs typeface="+mn-cs"/>
              </a:rPr>
              <a:t>Supplemental </a:t>
            </a:r>
            <a:r>
              <a:rPr lang="en-US" sz="2400" b="1" dirty="0">
                <a:solidFill>
                  <a:schemeClr val="tx1"/>
                </a:solidFill>
                <a:latin typeface="+mn-lt"/>
                <a:ea typeface="+mn-ea"/>
                <a:cs typeface="+mn-cs"/>
              </a:rPr>
              <a:t>Table </a:t>
            </a:r>
            <a:r>
              <a:rPr lang="en-US" sz="2400" b="1" dirty="0"/>
              <a:t>.</a:t>
            </a:r>
            <a:r>
              <a:rPr lang="en-US" sz="2400" b="1" dirty="0" smtClean="0">
                <a:solidFill>
                  <a:schemeClr val="tx1"/>
                </a:solidFill>
                <a:latin typeface="+mn-lt"/>
                <a:ea typeface="+mn-ea"/>
                <a:cs typeface="+mn-cs"/>
              </a:rPr>
              <a:t>  </a:t>
            </a:r>
            <a:r>
              <a:rPr lang="en-US" sz="2400" b="1" dirty="0">
                <a:solidFill>
                  <a:schemeClr val="tx1"/>
                </a:solidFill>
                <a:latin typeface="+mn-lt"/>
                <a:ea typeface="+mn-ea"/>
                <a:cs typeface="+mn-cs"/>
              </a:rPr>
              <a:t>Frequencies of </a:t>
            </a:r>
            <a:r>
              <a:rPr lang="en-US" sz="2400" b="1" dirty="0" smtClean="0">
                <a:solidFill>
                  <a:schemeClr val="tx1"/>
                </a:solidFill>
                <a:latin typeface="+mn-lt"/>
                <a:ea typeface="+mn-ea"/>
                <a:cs typeface="+mn-cs"/>
              </a:rPr>
              <a:t>alleles </a:t>
            </a:r>
            <a:r>
              <a:rPr lang="en-US" sz="2400" b="1" dirty="0">
                <a:solidFill>
                  <a:schemeClr val="tx1"/>
                </a:solidFill>
                <a:latin typeface="+mn-lt"/>
                <a:ea typeface="+mn-ea"/>
                <a:cs typeface="+mn-cs"/>
              </a:rPr>
              <a:t>in major race/ethnic </a:t>
            </a:r>
            <a:r>
              <a:rPr lang="en-US" sz="2400" b="1" dirty="0" smtClean="0">
                <a:solidFill>
                  <a:schemeClr val="tx1"/>
                </a:solidFill>
                <a:latin typeface="+mn-lt"/>
                <a:ea typeface="+mn-ea"/>
                <a:cs typeface="+mn-cs"/>
              </a:rPr>
              <a:t>groups</a:t>
            </a:r>
            <a:endParaRPr lang="en-US" sz="2400" dirty="0">
              <a:solidFill>
                <a:schemeClr val="tx1"/>
              </a:solidFill>
              <a:latin typeface="+mn-lt"/>
              <a:ea typeface="+mn-ea"/>
              <a:cs typeface="+mn-cs"/>
            </a:endParaRPr>
          </a:p>
          <a:p>
            <a:r>
              <a:rPr lang="en-US" sz="2400" b="1" dirty="0">
                <a:latin typeface="+mn-lt"/>
                <a:ea typeface="+mn-ea"/>
                <a:cs typeface="+mn-cs"/>
              </a:rPr>
              <a:t>Supplemental Table </a:t>
            </a:r>
            <a:r>
              <a:rPr lang="en-US" sz="2400" b="1" dirty="0" smtClean="0">
                <a:latin typeface="+mn-lt"/>
                <a:ea typeface="+mn-ea"/>
                <a:cs typeface="+mn-cs"/>
              </a:rPr>
              <a:t>.  </a:t>
            </a:r>
            <a:r>
              <a:rPr lang="en-US" sz="2400" b="1" dirty="0">
                <a:latin typeface="+mn-lt"/>
                <a:ea typeface="+mn-ea"/>
                <a:cs typeface="+mn-cs"/>
              </a:rPr>
              <a:t>Evidence linking genotype with phenotype</a:t>
            </a:r>
            <a:endParaRPr lang="en-US" sz="2400" dirty="0">
              <a:latin typeface="+mn-lt"/>
              <a:ea typeface="+mn-ea"/>
              <a:cs typeface="+mn-cs"/>
            </a:endParaRPr>
          </a:p>
          <a:p>
            <a:pPr lvl="1"/>
            <a:r>
              <a:rPr lang="en-US" sz="2400" b="1" dirty="0" smtClean="0">
                <a:latin typeface="+mn-lt"/>
                <a:ea typeface="+mn-ea"/>
                <a:cs typeface="+mn-cs"/>
              </a:rPr>
              <a:t>Levels of Evidence grading system</a:t>
            </a:r>
          </a:p>
          <a:p>
            <a:r>
              <a:rPr lang="en-US" sz="2600" b="1" dirty="0" smtClean="0"/>
              <a:t>Resources to </a:t>
            </a:r>
            <a:r>
              <a:rPr lang="en-US" sz="2600" b="1" dirty="0"/>
              <a:t>facilitate incorporation of </a:t>
            </a:r>
            <a:r>
              <a:rPr lang="en-US" sz="2600" b="1" dirty="0" smtClean="0"/>
              <a:t>pharmacogenetics </a:t>
            </a:r>
            <a:r>
              <a:rPr lang="en-US" sz="2600" b="1" dirty="0"/>
              <a:t>into an electronic health record with clinical decision </a:t>
            </a:r>
            <a:r>
              <a:rPr lang="en-US" sz="2600" b="1" dirty="0" smtClean="0"/>
              <a:t>support (CDS) (workflow </a:t>
            </a:r>
            <a:r>
              <a:rPr lang="en-US" sz="2600" b="1" dirty="0"/>
              <a:t>diagrams and example CDS </a:t>
            </a:r>
            <a:r>
              <a:rPr lang="en-US" sz="2600" b="1" dirty="0" smtClean="0"/>
              <a:t>alerts and consults) </a:t>
            </a:r>
            <a:endParaRPr lang="en-US" sz="900" dirty="0"/>
          </a:p>
        </p:txBody>
      </p:sp>
    </p:spTree>
    <p:extLst>
      <p:ext uri="{BB962C8B-B14F-4D97-AF65-F5344CB8AC3E}">
        <p14:creationId xmlns:p14="http://schemas.microsoft.com/office/powerpoint/2010/main" val="3279039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2" cstate="print"/>
          <a:srcRect/>
          <a:stretch>
            <a:fillRect/>
          </a:stretch>
        </p:blipFill>
        <p:spPr bwMode="auto">
          <a:xfrm>
            <a:off x="57150" y="152400"/>
            <a:ext cx="9086850" cy="3181350"/>
          </a:xfrm>
          <a:prstGeom prst="rect">
            <a:avLst/>
          </a:prstGeom>
          <a:noFill/>
          <a:ln w="9525">
            <a:noFill/>
            <a:miter lim="800000"/>
            <a:headEnd/>
            <a:tailEnd/>
          </a:ln>
        </p:spPr>
      </p:pic>
      <p:sp>
        <p:nvSpPr>
          <p:cNvPr id="4" name="Rectangle 3"/>
          <p:cNvSpPr/>
          <p:nvPr/>
        </p:nvSpPr>
        <p:spPr>
          <a:xfrm>
            <a:off x="2971800" y="6172200"/>
            <a:ext cx="4572000" cy="369332"/>
          </a:xfrm>
          <a:prstGeom prst="rect">
            <a:avLst/>
          </a:prstGeom>
        </p:spPr>
        <p:txBody>
          <a:bodyPr>
            <a:spAutoFit/>
          </a:bodyPr>
          <a:lstStyle/>
          <a:p>
            <a:r>
              <a:rPr lang="en-US" dirty="0" smtClean="0"/>
              <a:t>Clin Pharmacol Ther. 2011 89:387-91</a:t>
            </a:r>
            <a:endParaRPr lang="en-US" dirty="0"/>
          </a:p>
        </p:txBody>
      </p:sp>
    </p:spTree>
    <p:extLst>
      <p:ext uri="{BB962C8B-B14F-4D97-AF65-F5344CB8AC3E}">
        <p14:creationId xmlns:p14="http://schemas.microsoft.com/office/powerpoint/2010/main" val="3118162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Linking genotype to phenotype</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371600"/>
            <a:ext cx="8229600" cy="156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71150" y="6400800"/>
            <a:ext cx="3105850"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2011 Mar;89(3):387-91.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85550"/>
            <a:ext cx="7701281" cy="340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73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9613" y="-1029341"/>
            <a:ext cx="6417174" cy="88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07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Dosing recommendations: strength based on evidence</a:t>
            </a:r>
            <a:endParaRPr lang="en-US" dirty="0"/>
          </a:p>
        </p:txBody>
      </p:sp>
      <p:pic>
        <p:nvPicPr>
          <p:cNvPr id="374786" name="Picture 2"/>
          <p:cNvPicPr>
            <a:picLocks noChangeAspect="1" noChangeArrowheads="1"/>
          </p:cNvPicPr>
          <p:nvPr/>
        </p:nvPicPr>
        <p:blipFill rotWithShape="1">
          <a:blip r:embed="rId2" cstate="print"/>
          <a:srcRect l="11578"/>
          <a:stretch/>
        </p:blipFill>
        <p:spPr bwMode="auto">
          <a:xfrm>
            <a:off x="990600" y="2286000"/>
            <a:ext cx="7432850" cy="2362200"/>
          </a:xfrm>
          <a:prstGeom prst="rect">
            <a:avLst/>
          </a:prstGeom>
          <a:noFill/>
          <a:ln w="9525">
            <a:noFill/>
            <a:miter lim="800000"/>
            <a:headEnd/>
            <a:tailEnd/>
          </a:ln>
        </p:spPr>
      </p:pic>
      <p:pic>
        <p:nvPicPr>
          <p:cNvPr id="374787" name="Picture 3"/>
          <p:cNvPicPr>
            <a:picLocks noChangeAspect="1" noChangeArrowheads="1"/>
          </p:cNvPicPr>
          <p:nvPr/>
        </p:nvPicPr>
        <p:blipFill>
          <a:blip r:embed="rId3" cstate="print"/>
          <a:srcRect/>
          <a:stretch>
            <a:fillRect/>
          </a:stretch>
        </p:blipFill>
        <p:spPr bwMode="auto">
          <a:xfrm>
            <a:off x="1530437" y="5791200"/>
            <a:ext cx="6353175" cy="762000"/>
          </a:xfrm>
          <a:prstGeom prst="rect">
            <a:avLst/>
          </a:prstGeom>
          <a:noFill/>
          <a:ln w="9525">
            <a:noFill/>
            <a:miter lim="800000"/>
            <a:headEnd/>
            <a:tailEnd/>
          </a:ln>
        </p:spPr>
      </p:pic>
    </p:spTree>
    <p:extLst>
      <p:ext uri="{BB962C8B-B14F-4D97-AF65-F5344CB8AC3E}">
        <p14:creationId xmlns:p14="http://schemas.microsoft.com/office/powerpoint/2010/main" val="3473406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4159"/>
            <a:ext cx="5943600" cy="620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41720" y="340578"/>
            <a:ext cx="2743200" cy="5755422"/>
          </a:xfrm>
          <a:prstGeom prst="rect">
            <a:avLst/>
          </a:prstGeom>
          <a:noFill/>
        </p:spPr>
        <p:txBody>
          <a:bodyPr wrap="square" rtlCol="0">
            <a:spAutoFit/>
          </a:bodyPr>
          <a:lstStyle/>
          <a:p>
            <a:pPr lvl="0"/>
            <a:r>
              <a:rPr lang="en-US" sz="1600" b="1" dirty="0"/>
              <a:t>High</a:t>
            </a:r>
            <a:r>
              <a:rPr lang="en-US" sz="1600" dirty="0"/>
              <a:t>: Evidence includes consistent results from well-designed, well-conducted studies</a:t>
            </a:r>
            <a:r>
              <a:rPr lang="en-US" sz="1600" dirty="0" smtClean="0"/>
              <a:t>.</a:t>
            </a:r>
          </a:p>
          <a:p>
            <a:pPr lvl="0"/>
            <a:endParaRPr lang="en-US" sz="1600" dirty="0"/>
          </a:p>
          <a:p>
            <a:pPr lvl="0"/>
            <a:r>
              <a:rPr lang="en-US" sz="1600" b="1" dirty="0"/>
              <a:t>Moderate</a:t>
            </a:r>
            <a:r>
              <a:rPr lang="en-US" sz="1600" dirty="0"/>
              <a:t>: Evidence is sufficient to determine effects, but the strength of the evidence is limited by the number, quality, or consistency of the individual studies; generalizability to routine practice; or indirect nature of the evidence</a:t>
            </a:r>
            <a:r>
              <a:rPr lang="en-US" sz="1600" dirty="0" smtClean="0"/>
              <a:t>.</a:t>
            </a:r>
          </a:p>
          <a:p>
            <a:pPr lvl="0"/>
            <a:endParaRPr lang="en-US" sz="1600" dirty="0"/>
          </a:p>
          <a:p>
            <a:pPr lvl="0"/>
            <a:r>
              <a:rPr lang="en-US" sz="1600" b="1" dirty="0"/>
              <a:t>Weak</a:t>
            </a:r>
            <a:r>
              <a:rPr lang="en-US" sz="1600" dirty="0"/>
              <a:t>: Evidence is insufficient to assess the effects on health outcomes because of limited number or power of studies, important flaws in their design or conduct, gaps in the chain of evidence, or lack of information</a:t>
            </a:r>
          </a:p>
        </p:txBody>
      </p:sp>
    </p:spTree>
    <p:extLst>
      <p:ext uri="{BB962C8B-B14F-4D97-AF65-F5344CB8AC3E}">
        <p14:creationId xmlns:p14="http://schemas.microsoft.com/office/powerpoint/2010/main" val="978108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429000"/>
            <a:ext cx="4267200" cy="369332"/>
          </a:xfrm>
          <a:prstGeom prst="rect">
            <a:avLst/>
          </a:prstGeom>
          <a:noFill/>
        </p:spPr>
        <p:txBody>
          <a:bodyPr wrap="square" rtlCol="0">
            <a:spAutoFit/>
          </a:bodyPr>
          <a:lstStyle/>
          <a:p>
            <a:r>
              <a:rPr lang="en-US" i="1" dirty="0" err="1"/>
              <a:t>Clin</a:t>
            </a:r>
            <a:r>
              <a:rPr lang="en-US" i="1" dirty="0"/>
              <a:t> </a:t>
            </a:r>
            <a:r>
              <a:rPr lang="en-US" i="1" dirty="0" err="1"/>
              <a:t>Pharmacol</a:t>
            </a:r>
            <a:r>
              <a:rPr lang="en-US" i="1" dirty="0"/>
              <a:t> </a:t>
            </a:r>
            <a:r>
              <a:rPr lang="en-US" i="1" dirty="0" err="1"/>
              <a:t>Ther</a:t>
            </a:r>
            <a:r>
              <a:rPr lang="en-US" dirty="0"/>
              <a:t>. 2014 Apr;95(4):376-82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838200"/>
            <a:ext cx="7848600" cy="19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00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06" y="304800"/>
            <a:ext cx="8839200" cy="22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68" y="2707972"/>
            <a:ext cx="7915275" cy="361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93306" y="6323008"/>
            <a:ext cx="4267200" cy="338554"/>
          </a:xfrm>
          <a:prstGeom prst="rect">
            <a:avLst/>
          </a:prstGeom>
          <a:noFill/>
        </p:spPr>
        <p:txBody>
          <a:bodyPr wrap="squar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2014 Apr;95(4):376-82</a:t>
            </a:r>
          </a:p>
        </p:txBody>
      </p:sp>
    </p:spTree>
    <p:extLst>
      <p:ext uri="{BB962C8B-B14F-4D97-AF65-F5344CB8AC3E}">
        <p14:creationId xmlns:p14="http://schemas.microsoft.com/office/powerpoint/2010/main" val="3698170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18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205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 </a:t>
            </a:r>
            <a:r>
              <a:rPr lang="en-US" sz="2800" dirty="0" smtClean="0"/>
              <a:t>Challenges </a:t>
            </a:r>
            <a:r>
              <a:rPr lang="en-US" sz="2800" dirty="0"/>
              <a:t>to implementing pharmacogenetics in the clinic</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What do you think is the most challenging aspect of the implementation of pharmacogenetics into the clinic? </a:t>
            </a:r>
            <a:endParaRPr lang="en-US" dirty="0" smtClean="0"/>
          </a:p>
          <a:p>
            <a:pPr marL="514350" indent="-514350">
              <a:buAutoNum type="alphaUcPeriod"/>
            </a:pPr>
            <a:r>
              <a:rPr lang="en-US" dirty="0" smtClean="0"/>
              <a:t>Translation of genetic information into clinical action</a:t>
            </a:r>
          </a:p>
          <a:p>
            <a:pPr marL="514350" indent="-514350">
              <a:buAutoNum type="alphaUcPeriod"/>
            </a:pPr>
            <a:r>
              <a:rPr lang="en-US" dirty="0" smtClean="0"/>
              <a:t>Test cost, test reimbursement or other economic issues</a:t>
            </a:r>
          </a:p>
          <a:p>
            <a:pPr marL="514350" indent="-514350">
              <a:buAutoNum type="alphaUcPeriod"/>
            </a:pPr>
            <a:r>
              <a:rPr lang="en-US" dirty="0" smtClean="0"/>
              <a:t>Availability of high quality genotyping test (CLIA approved)</a:t>
            </a:r>
          </a:p>
          <a:p>
            <a:pPr marL="514350" indent="-514350">
              <a:buAutoNum type="alphaUcPeriod"/>
            </a:pPr>
            <a:r>
              <a:rPr lang="en-US" dirty="0" smtClean="0"/>
              <a:t>Electronic medical record use, such as the application of CDS</a:t>
            </a:r>
          </a:p>
          <a:p>
            <a:pPr marL="514350" indent="-514350">
              <a:buAutoNum type="alphaUcPeriod"/>
            </a:pPr>
            <a:r>
              <a:rPr lang="en-US" dirty="0" smtClean="0"/>
              <a:t>Clinician and patient resistance and/or ethical concerns</a:t>
            </a:r>
          </a:p>
        </p:txBody>
      </p:sp>
      <p:sp>
        <p:nvSpPr>
          <p:cNvPr id="4" name="TextBox 3"/>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3568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696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049" y="2895600"/>
            <a:ext cx="660295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78758" y="6497782"/>
            <a:ext cx="291028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2012 Apr;91(4):734-8. </a:t>
            </a:r>
            <a:endParaRPr lang="en-US" sz="1200" dirty="0"/>
          </a:p>
        </p:txBody>
      </p:sp>
    </p:spTree>
    <p:extLst>
      <p:ext uri="{BB962C8B-B14F-4D97-AF65-F5344CB8AC3E}">
        <p14:creationId xmlns:p14="http://schemas.microsoft.com/office/powerpoint/2010/main" val="1853558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82" y="762000"/>
            <a:ext cx="78295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799"/>
            <a:ext cx="802005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6202310"/>
            <a:ext cx="283154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dirty="0"/>
              <a:t>. 2012 Jul;92(1):112-7.</a:t>
            </a:r>
          </a:p>
        </p:txBody>
      </p:sp>
    </p:spTree>
    <p:extLst>
      <p:ext uri="{BB962C8B-B14F-4D97-AF65-F5344CB8AC3E}">
        <p14:creationId xmlns:p14="http://schemas.microsoft.com/office/powerpoint/2010/main" val="1811616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CPIC Guidelines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CPIC guidelines are evaluated on an ongoing basis and updated regularly</a:t>
            </a:r>
          </a:p>
          <a:p>
            <a:r>
              <a:rPr lang="en-US" dirty="0" smtClean="0"/>
              <a:t>No change: Update with date reviewed documented on pharmgkb.org.</a:t>
            </a:r>
          </a:p>
          <a:p>
            <a:r>
              <a:rPr lang="en-US" dirty="0" smtClean="0"/>
              <a:t>Update to publications:</a:t>
            </a:r>
          </a:p>
          <a:p>
            <a:pPr lvl="1"/>
            <a:r>
              <a:rPr lang="en-US" dirty="0" smtClean="0"/>
              <a:t>New publication with re-publishing main dosing tables</a:t>
            </a:r>
          </a:p>
          <a:p>
            <a:pPr lvl="1"/>
            <a:r>
              <a:rPr lang="en-US" dirty="0" smtClean="0"/>
              <a:t>Changes as needed to supplemental material and website.</a:t>
            </a:r>
          </a:p>
          <a:p>
            <a:r>
              <a:rPr lang="en-US" dirty="0" smtClean="0"/>
              <a:t>Update to pharmgkb.org website: as needed, without waiting for updated publication</a:t>
            </a:r>
            <a:endParaRPr lang="en-US" dirty="0"/>
          </a:p>
        </p:txBody>
      </p:sp>
    </p:spTree>
    <p:extLst>
      <p:ext uri="{BB962C8B-B14F-4D97-AF65-F5344CB8AC3E}">
        <p14:creationId xmlns:p14="http://schemas.microsoft.com/office/powerpoint/2010/main" val="1885546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1828800"/>
            <a:ext cx="8534400" cy="1470025"/>
          </a:xfrm>
        </p:spPr>
        <p:txBody>
          <a:bodyPr/>
          <a:lstStyle/>
          <a:p>
            <a:r>
              <a:rPr lang="en-US" sz="3600" dirty="0" smtClean="0"/>
              <a:t>How can CPIC accelerate the clinical implementation of pharmacogenetics into EHRs with CDS?  </a:t>
            </a:r>
            <a:endParaRPr lang="en-US" sz="3600" dirty="0"/>
          </a:p>
        </p:txBody>
      </p:sp>
      <p:sp>
        <p:nvSpPr>
          <p:cNvPr id="9" name="Subtitle 8"/>
          <p:cNvSpPr>
            <a:spLocks noGrp="1"/>
          </p:cNvSpPr>
          <p:nvPr>
            <p:ph type="subTitle" idx="1"/>
          </p:nvPr>
        </p:nvSpPr>
        <p:spPr>
          <a:xfrm>
            <a:off x="609600" y="3952170"/>
            <a:ext cx="6400800" cy="1752600"/>
          </a:xfrm>
        </p:spPr>
        <p:txBody>
          <a:bodyPr/>
          <a:lstStyle/>
          <a:p>
            <a:r>
              <a:rPr lang="en-US" b="1" i="1" dirty="0" smtClean="0">
                <a:solidFill>
                  <a:schemeClr val="tx1"/>
                </a:solidFill>
              </a:rPr>
              <a:t>Publish and maintain authoritative translation tables </a:t>
            </a:r>
            <a:endParaRPr lang="en-US" b="1" i="1" dirty="0">
              <a:solidFill>
                <a:schemeClr val="tx1"/>
              </a:solidFill>
            </a:endParaRPr>
          </a:p>
        </p:txBody>
      </p:sp>
      <p:pic>
        <p:nvPicPr>
          <p:cNvPr id="4" name="Picture 4" descr="cpic-logo.jpg"/>
          <p:cNvPicPr>
            <a:picLocks noChangeAspect="1"/>
          </p:cNvPicPr>
          <p:nvPr/>
        </p:nvPicPr>
        <p:blipFill>
          <a:blip r:embed="rId2" cstate="print"/>
          <a:srcRect/>
          <a:stretch>
            <a:fillRect/>
          </a:stretch>
        </p:blipFill>
        <p:spPr bwMode="auto">
          <a:xfrm>
            <a:off x="1981200" y="381000"/>
            <a:ext cx="4737030" cy="817559"/>
          </a:xfrm>
          <a:prstGeom prst="rect">
            <a:avLst/>
          </a:prstGeom>
          <a:noFill/>
          <a:ln w="9525">
            <a:noFill/>
            <a:miter lim="800000"/>
            <a:headEnd/>
            <a:tailEnd/>
          </a:ln>
        </p:spPr>
      </p:pic>
      <p:grpSp>
        <p:nvGrpSpPr>
          <p:cNvPr id="26" name="Group 33"/>
          <p:cNvGrpSpPr>
            <a:grpSpLocks/>
          </p:cNvGrpSpPr>
          <p:nvPr/>
        </p:nvGrpSpPr>
        <p:grpSpPr bwMode="auto">
          <a:xfrm>
            <a:off x="5943600" y="4721314"/>
            <a:ext cx="2924177" cy="1905000"/>
            <a:chOff x="336" y="2928"/>
            <a:chExt cx="1842" cy="1200"/>
          </a:xfrm>
        </p:grpSpPr>
        <p:sp>
          <p:nvSpPr>
            <p:cNvPr id="27"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8"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smtClean="0">
                  <a:solidFill>
                    <a:prstClr val="black"/>
                  </a:solidFill>
                  <a:latin typeface="Arial" charset="0"/>
                </a:rPr>
                <a:t>Genotype/</a:t>
              </a:r>
              <a:r>
                <a:rPr lang="en-US" dirty="0" err="1" smtClean="0">
                  <a:solidFill>
                    <a:prstClr val="black"/>
                  </a:solidFill>
                  <a:latin typeface="Arial" charset="0"/>
                </a:rPr>
                <a:t>Diplotype</a:t>
              </a:r>
              <a:endParaRPr lang="en-US" dirty="0">
                <a:solidFill>
                  <a:prstClr val="black"/>
                </a:solidFill>
                <a:latin typeface="Arial" charset="0"/>
              </a:endParaRPr>
            </a:p>
          </p:txBody>
        </p:sp>
        <p:sp>
          <p:nvSpPr>
            <p:cNvPr id="29"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30"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31" name="AutoShape 25"/>
            <p:cNvCxnSpPr>
              <a:cxnSpLocks noChangeShapeType="1"/>
              <a:stCxn id="28" idx="2"/>
              <a:endCxn id="29"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32" name="AutoShape 26"/>
            <p:cNvCxnSpPr>
              <a:cxnSpLocks noChangeShapeType="1"/>
              <a:stCxn id="29" idx="2"/>
              <a:endCxn id="30"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spTree>
    <p:extLst>
      <p:ext uri="{BB962C8B-B14F-4D97-AF65-F5344CB8AC3E}">
        <p14:creationId xmlns:p14="http://schemas.microsoft.com/office/powerpoint/2010/main" val="34112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CPIC Informatics Working Group</a:t>
            </a:r>
          </a:p>
        </p:txBody>
      </p:sp>
      <p:sp>
        <p:nvSpPr>
          <p:cNvPr id="3" name="Content Placeholder 2"/>
          <p:cNvSpPr>
            <a:spLocks noGrp="1"/>
          </p:cNvSpPr>
          <p:nvPr>
            <p:ph idx="1"/>
          </p:nvPr>
        </p:nvSpPr>
        <p:spPr/>
        <p:txBody>
          <a:bodyPr>
            <a:normAutofit/>
          </a:bodyPr>
          <a:lstStyle/>
          <a:p>
            <a:pPr>
              <a:lnSpc>
                <a:spcPct val="90000"/>
              </a:lnSpc>
            </a:pPr>
            <a:r>
              <a:rPr lang="en-US" sz="3000" dirty="0" smtClean="0"/>
              <a:t>Growing interest in informatics aspects of CPIC guidelines and clinical implementation of pharmacogenetics </a:t>
            </a:r>
          </a:p>
          <a:p>
            <a:pPr>
              <a:lnSpc>
                <a:spcPct val="90000"/>
              </a:lnSpc>
            </a:pPr>
            <a:r>
              <a:rPr lang="en-US" sz="3000" dirty="0" smtClean="0"/>
              <a:t>Working group is a forum for discussion and collaboration focused on informatics issues</a:t>
            </a:r>
          </a:p>
          <a:p>
            <a:pPr>
              <a:lnSpc>
                <a:spcPct val="90000"/>
              </a:lnSpc>
            </a:pPr>
            <a:r>
              <a:rPr lang="en-US" sz="3000" dirty="0" smtClean="0"/>
              <a:t>Goal</a:t>
            </a:r>
          </a:p>
          <a:p>
            <a:pPr lvl="1">
              <a:lnSpc>
                <a:spcPct val="90000"/>
              </a:lnSpc>
            </a:pPr>
            <a:r>
              <a:rPr lang="en-US" sz="2600" dirty="0" smtClean="0"/>
              <a:t>To support the adoption of the CPIC guidelines by identifying, and resolving where possible, potential technical barriers to the implementation of the guidelines within a clinical electronic environment.</a:t>
            </a:r>
          </a:p>
          <a:p>
            <a:pPr>
              <a:lnSpc>
                <a:spcPct val="90000"/>
              </a:lnSpc>
            </a:pPr>
            <a:endParaRPr lang="en-US" sz="3000" dirty="0" smtClean="0"/>
          </a:p>
        </p:txBody>
      </p:sp>
    </p:spTree>
    <p:extLst>
      <p:ext uri="{BB962C8B-B14F-4D97-AF65-F5344CB8AC3E}">
        <p14:creationId xmlns:p14="http://schemas.microsoft.com/office/powerpoint/2010/main" val="23220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CPIC Informatics Working Group:  </a:t>
            </a:r>
            <a:br>
              <a:rPr lang="en-US" sz="4000" dirty="0" smtClean="0"/>
            </a:br>
            <a:r>
              <a:rPr lang="en-US" sz="4000" dirty="0" smtClean="0"/>
              <a:t>Initial Focus </a:t>
            </a:r>
          </a:p>
        </p:txBody>
      </p:sp>
      <p:sp>
        <p:nvSpPr>
          <p:cNvPr id="3" name="Content Placeholder 2"/>
          <p:cNvSpPr>
            <a:spLocks noGrp="1"/>
          </p:cNvSpPr>
          <p:nvPr>
            <p:ph idx="1"/>
          </p:nvPr>
        </p:nvSpPr>
        <p:spPr/>
        <p:txBody>
          <a:bodyPr>
            <a:normAutofit/>
          </a:bodyPr>
          <a:lstStyle/>
          <a:p>
            <a:pPr>
              <a:lnSpc>
                <a:spcPct val="80000"/>
              </a:lnSpc>
            </a:pPr>
            <a:r>
              <a:rPr lang="en-US" sz="3000" u="sng" dirty="0" smtClean="0"/>
              <a:t>Create comprehensive translation tables</a:t>
            </a:r>
            <a:r>
              <a:rPr lang="en-US" sz="3000" dirty="0" smtClean="0"/>
              <a:t> from genotype to phenotype to clinical recommendation for CPIC guidelines </a:t>
            </a:r>
          </a:p>
          <a:p>
            <a:pPr lvl="1">
              <a:lnSpc>
                <a:spcPct val="80000"/>
              </a:lnSpc>
            </a:pPr>
            <a:r>
              <a:rPr lang="en-US" sz="2600" dirty="0" smtClean="0"/>
              <a:t>Define structure and process to efficiently develop and maintain in the most useful format(s)</a:t>
            </a:r>
          </a:p>
          <a:p>
            <a:pPr lvl="1">
              <a:lnSpc>
                <a:spcPct val="80000"/>
              </a:lnSpc>
            </a:pPr>
            <a:r>
              <a:rPr lang="en-US" sz="2600" dirty="0" smtClean="0"/>
              <a:t>Publish as part of CPIC guidelines and post on </a:t>
            </a:r>
            <a:r>
              <a:rPr lang="en-US" sz="2600" dirty="0" err="1" smtClean="0"/>
              <a:t>PharmGKB</a:t>
            </a:r>
            <a:endParaRPr lang="en-US" sz="2600" dirty="0" smtClean="0"/>
          </a:p>
        </p:txBody>
      </p:sp>
      <p:grpSp>
        <p:nvGrpSpPr>
          <p:cNvPr id="4" name="Group 33"/>
          <p:cNvGrpSpPr>
            <a:grpSpLocks/>
          </p:cNvGrpSpPr>
          <p:nvPr/>
        </p:nvGrpSpPr>
        <p:grpSpPr bwMode="auto">
          <a:xfrm>
            <a:off x="5867400" y="4390320"/>
            <a:ext cx="2924177" cy="1905000"/>
            <a:chOff x="336" y="2928"/>
            <a:chExt cx="1842" cy="1200"/>
          </a:xfrm>
        </p:grpSpPr>
        <p:sp>
          <p:nvSpPr>
            <p:cNvPr id="5"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6"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smtClean="0">
                  <a:solidFill>
                    <a:prstClr val="black"/>
                  </a:solidFill>
                  <a:latin typeface="Arial" charset="0"/>
                </a:rPr>
                <a:t>Genotype/</a:t>
              </a:r>
              <a:r>
                <a:rPr lang="en-US" dirty="0" err="1" smtClean="0">
                  <a:solidFill>
                    <a:prstClr val="black"/>
                  </a:solidFill>
                  <a:latin typeface="Arial" charset="0"/>
                </a:rPr>
                <a:t>Diplotype</a:t>
              </a:r>
              <a:endParaRPr lang="en-US" dirty="0">
                <a:solidFill>
                  <a:prstClr val="black"/>
                </a:solidFill>
                <a:latin typeface="Arial" charset="0"/>
              </a:endParaRPr>
            </a:p>
          </p:txBody>
        </p:sp>
        <p:sp>
          <p:nvSpPr>
            <p:cNvPr id="7"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8"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9" name="AutoShape 25"/>
            <p:cNvCxnSpPr>
              <a:cxnSpLocks noChangeShapeType="1"/>
              <a:stCxn id="6" idx="2"/>
              <a:endCxn id="7"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10" name="AutoShape 26"/>
            <p:cNvCxnSpPr>
              <a:cxnSpLocks noChangeShapeType="1"/>
              <a:stCxn id="7" idx="2"/>
              <a:endCxn id="8"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pic>
        <p:nvPicPr>
          <p:cNvPr id="12"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11085"/>
            <a:ext cx="4664868" cy="155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95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Informatics section added to supplement for HLA-B Genotype and Abacavir Dosing: 2014 Update</a:t>
            </a:r>
          </a:p>
        </p:txBody>
      </p:sp>
      <p:sp>
        <p:nvSpPr>
          <p:cNvPr id="3" name="Content Placeholder 2"/>
          <p:cNvSpPr>
            <a:spLocks noGrp="1"/>
          </p:cNvSpPr>
          <p:nvPr>
            <p:ph idx="1"/>
          </p:nvPr>
        </p:nvSpPr>
        <p:spPr>
          <a:xfrm>
            <a:off x="304800" y="1752600"/>
            <a:ext cx="8229600" cy="4297363"/>
          </a:xfrm>
        </p:spPr>
        <p:txBody>
          <a:bodyPr/>
          <a:lstStyle/>
          <a:p>
            <a:r>
              <a:rPr lang="en-US" dirty="0" smtClean="0"/>
              <a:t>Tables with drug and gene codes</a:t>
            </a:r>
          </a:p>
          <a:p>
            <a:r>
              <a:rPr lang="en-US" dirty="0" smtClean="0"/>
              <a:t>Figures that describe workflow</a:t>
            </a:r>
          </a:p>
          <a:p>
            <a:pPr lvl="1"/>
            <a:r>
              <a:rPr lang="en-US" dirty="0" smtClean="0"/>
              <a:t>Incorporation of genetic test</a:t>
            </a:r>
          </a:p>
          <a:p>
            <a:pPr lvl="1"/>
            <a:r>
              <a:rPr lang="en-US" dirty="0" smtClean="0"/>
              <a:t>CDS when abacavir ordered </a:t>
            </a:r>
          </a:p>
          <a:p>
            <a:r>
              <a:rPr lang="en-US" dirty="0" smtClean="0"/>
              <a:t>Translation table </a:t>
            </a:r>
          </a:p>
          <a:p>
            <a:r>
              <a:rPr lang="en-US" dirty="0" smtClean="0"/>
              <a:t>Sample CDS text </a:t>
            </a:r>
          </a:p>
          <a:p>
            <a:pPr lv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003110"/>
            <a:ext cx="5029200" cy="285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6400800"/>
            <a:ext cx="2610715" cy="276999"/>
          </a:xfrm>
          <a:prstGeom prst="rect">
            <a:avLst/>
          </a:prstGeom>
          <a:noFill/>
        </p:spPr>
        <p:txBody>
          <a:bodyPr wrap="none" rtlCol="0">
            <a:spAutoFit/>
          </a:bodyPr>
          <a:lstStyle/>
          <a:p>
            <a:pPr fontAlgn="base">
              <a:spcBef>
                <a:spcPct val="0"/>
              </a:spcBef>
              <a:spcAft>
                <a:spcPct val="0"/>
              </a:spcAft>
            </a:pPr>
            <a:r>
              <a:rPr lang="en-US" sz="1200" i="1" dirty="0" err="1">
                <a:solidFill>
                  <a:prstClr val="black"/>
                </a:solidFill>
                <a:latin typeface="Arial" charset="0"/>
              </a:rPr>
              <a:t>Clin</a:t>
            </a:r>
            <a:r>
              <a:rPr lang="en-US" sz="1200" i="1" dirty="0">
                <a:solidFill>
                  <a:prstClr val="black"/>
                </a:solidFill>
                <a:latin typeface="Arial" charset="0"/>
              </a:rPr>
              <a:t> </a:t>
            </a:r>
            <a:r>
              <a:rPr lang="en-US" sz="1200" i="1" dirty="0" err="1">
                <a:solidFill>
                  <a:prstClr val="black"/>
                </a:solidFill>
                <a:latin typeface="Arial" charset="0"/>
              </a:rPr>
              <a:t>Pharmacol</a:t>
            </a:r>
            <a:r>
              <a:rPr lang="en-US" sz="1200" i="1" dirty="0">
                <a:solidFill>
                  <a:prstClr val="black"/>
                </a:solidFill>
                <a:latin typeface="Arial" charset="0"/>
              </a:rPr>
              <a:t> </a:t>
            </a:r>
            <a:r>
              <a:rPr lang="en-US" sz="1200" i="1" dirty="0" err="1">
                <a:solidFill>
                  <a:prstClr val="black"/>
                </a:solidFill>
                <a:latin typeface="Arial" charset="0"/>
              </a:rPr>
              <a:t>Ther</a:t>
            </a:r>
            <a:r>
              <a:rPr lang="en-US" sz="1200" i="1" dirty="0" smtClean="0">
                <a:solidFill>
                  <a:prstClr val="black"/>
                </a:solidFill>
                <a:latin typeface="Arial" charset="0"/>
              </a:rPr>
              <a:t>.</a:t>
            </a:r>
            <a:r>
              <a:rPr lang="en-US" sz="1200" dirty="0">
                <a:solidFill>
                  <a:prstClr val="black"/>
                </a:solidFill>
                <a:latin typeface="Arial" charset="0"/>
              </a:rPr>
              <a:t> </a:t>
            </a:r>
            <a:r>
              <a:rPr lang="en-US" sz="1200" dirty="0" smtClean="0">
                <a:solidFill>
                  <a:prstClr val="black"/>
                </a:solidFill>
                <a:latin typeface="Arial" charset="0"/>
              </a:rPr>
              <a:t>2014  Feb 21 </a:t>
            </a:r>
            <a:endParaRPr lang="en-US" sz="1200" dirty="0">
              <a:solidFill>
                <a:prstClr val="black"/>
              </a:solidFill>
              <a:latin typeface="Arial" charset="0"/>
            </a:endParaRPr>
          </a:p>
        </p:txBody>
      </p:sp>
    </p:spTree>
    <p:extLst>
      <p:ext uri="{BB962C8B-B14F-4D97-AF65-F5344CB8AC3E}">
        <p14:creationId xmlns:p14="http://schemas.microsoft.com/office/powerpoint/2010/main" val="42072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521"/>
            <a:ext cx="8458200" cy="1143000"/>
          </a:xfrm>
        </p:spPr>
        <p:txBody>
          <a:bodyPr/>
          <a:lstStyle/>
          <a:p>
            <a:r>
              <a:rPr lang="en-US" sz="3600" b="1" i="1" dirty="0"/>
              <a:t>HLA-B*57:01</a:t>
            </a:r>
            <a:r>
              <a:rPr lang="en-US" sz="3600" b="1" dirty="0"/>
              <a:t> Pharmacogenetic </a:t>
            </a:r>
            <a:r>
              <a:rPr lang="en-US" sz="3600" b="1" dirty="0" smtClean="0"/>
              <a:t>Test Result</a:t>
            </a:r>
            <a:r>
              <a:rPr lang="en-US" sz="3600" b="1" dirty="0"/>
              <a:t>:  Clinical </a:t>
            </a:r>
            <a:r>
              <a:rPr lang="en-US" sz="3600" b="1" dirty="0" smtClean="0"/>
              <a:t>Implementation</a:t>
            </a:r>
            <a:r>
              <a:rPr lang="en-US" sz="3600" b="1" dirty="0"/>
              <a:t> </a:t>
            </a:r>
            <a:r>
              <a:rPr lang="en-US" sz="3600" b="1" dirty="0" smtClean="0"/>
              <a:t>Workflow </a:t>
            </a:r>
            <a:r>
              <a:rPr lang="en-US" sz="3600" b="1" dirty="0"/>
              <a:t>for EHR</a:t>
            </a:r>
            <a:r>
              <a:rPr lang="en-US" sz="4000" dirty="0"/>
              <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047" y="1143000"/>
            <a:ext cx="7848600" cy="35814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133600"/>
            <a:ext cx="6781799" cy="48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209800" y="141230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033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521"/>
            <a:ext cx="8458200" cy="1143000"/>
          </a:xfrm>
        </p:spPr>
        <p:txBody>
          <a:bodyPr/>
          <a:lstStyle/>
          <a:p>
            <a:r>
              <a:rPr lang="en-US" sz="3600" b="1" i="1" dirty="0"/>
              <a:t>HLA-B*57:01</a:t>
            </a:r>
            <a:r>
              <a:rPr lang="en-US" sz="3600" b="1" dirty="0"/>
              <a:t> Pharmacogenetic </a:t>
            </a:r>
            <a:r>
              <a:rPr lang="en-US" sz="3600" b="1" dirty="0" smtClean="0"/>
              <a:t>Test Result</a:t>
            </a:r>
            <a:r>
              <a:rPr lang="en-US" sz="3600" b="1" dirty="0"/>
              <a:t>:  Clinical </a:t>
            </a:r>
            <a:r>
              <a:rPr lang="en-US" sz="3600" b="1" dirty="0" smtClean="0"/>
              <a:t>Implementation</a:t>
            </a:r>
            <a:r>
              <a:rPr lang="en-US" sz="3600" b="1" dirty="0"/>
              <a:t> </a:t>
            </a:r>
            <a:r>
              <a:rPr lang="en-US" sz="3600" b="1" dirty="0" smtClean="0"/>
              <a:t>Workflow </a:t>
            </a:r>
            <a:r>
              <a:rPr lang="en-US" sz="3600" b="1" dirty="0"/>
              <a:t>for EHR</a:t>
            </a:r>
            <a:r>
              <a:rPr lang="en-US" sz="4000" dirty="0"/>
              <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047" y="1143000"/>
            <a:ext cx="7848600" cy="3581400"/>
          </a:xfrm>
          <a:prstGeom prst="rect">
            <a:avLst/>
          </a:prstGeom>
          <a:noFill/>
          <a:ln>
            <a:noFill/>
          </a:ln>
        </p:spPr>
      </p:pic>
      <p:sp>
        <p:nvSpPr>
          <p:cNvPr id="6" name="Right Arrow 5"/>
          <p:cNvSpPr/>
          <p:nvPr/>
        </p:nvSpPr>
        <p:spPr>
          <a:xfrm>
            <a:off x="3810000" y="147493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Up Arrow 4"/>
          <p:cNvSpPr/>
          <p:nvPr/>
        </p:nvSpPr>
        <p:spPr>
          <a:xfrm>
            <a:off x="6210300" y="3592882"/>
            <a:ext cx="38100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ounded Rectangle 6"/>
          <p:cNvSpPr/>
          <p:nvPr/>
        </p:nvSpPr>
        <p:spPr>
          <a:xfrm>
            <a:off x="1524000" y="2209800"/>
            <a:ext cx="3429000" cy="167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311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5462" y="119390"/>
            <a:ext cx="7751417" cy="954107"/>
          </a:xfrm>
          <a:prstGeom prst="rect">
            <a:avLst/>
          </a:prstGeom>
          <a:noFill/>
          <a:ln w="9525">
            <a:noFill/>
            <a:miter lim="800000"/>
            <a:headEnd/>
            <a:tailEnd/>
          </a:ln>
        </p:spPr>
        <p:txBody>
          <a:bodyPr wrap="none">
            <a:spAutoFit/>
          </a:bodyPr>
          <a:lstStyle/>
          <a:p>
            <a:r>
              <a:rPr lang="en-US" sz="2800" b="1" i="1" u="sng" dirty="0" smtClean="0">
                <a:latin typeface="Calibri" pitchFamily="34" charset="0"/>
              </a:rPr>
              <a:t>SLCO1B1 </a:t>
            </a:r>
            <a:r>
              <a:rPr lang="en-US" sz="2800" b="1" u="sng" dirty="0" smtClean="0">
                <a:latin typeface="Calibri" pitchFamily="34" charset="0"/>
              </a:rPr>
              <a:t>Genotype </a:t>
            </a:r>
            <a:r>
              <a:rPr lang="en-US" sz="2800" b="1" u="sng" dirty="0">
                <a:latin typeface="Calibri" pitchFamily="34" charset="0"/>
              </a:rPr>
              <a:t>and </a:t>
            </a:r>
            <a:r>
              <a:rPr lang="en-US" sz="2800" b="1" u="sng" dirty="0" smtClean="0">
                <a:latin typeface="Calibri" pitchFamily="34" charset="0"/>
              </a:rPr>
              <a:t>Simvastatin:  </a:t>
            </a:r>
            <a:r>
              <a:rPr lang="en-US" sz="2800" b="1" u="sng" dirty="0">
                <a:latin typeface="Calibri" pitchFamily="34" charset="0"/>
              </a:rPr>
              <a:t>Point of Care </a:t>
            </a:r>
            <a:endParaRPr lang="en-US" sz="2800" b="1" u="sng" dirty="0" smtClean="0">
              <a:latin typeface="Calibri" pitchFamily="34" charset="0"/>
            </a:endParaRPr>
          </a:p>
          <a:p>
            <a:r>
              <a:rPr lang="en-US" sz="2800" b="1" u="sng" dirty="0" smtClean="0">
                <a:latin typeface="Calibri" pitchFamily="34" charset="0"/>
              </a:rPr>
              <a:t>Clinical </a:t>
            </a:r>
            <a:r>
              <a:rPr lang="en-US" sz="2800" b="1" u="sng" dirty="0">
                <a:latin typeface="Calibri" pitchFamily="34" charset="0"/>
              </a:rPr>
              <a:t>Decision Support</a:t>
            </a:r>
            <a:endParaRPr lang="en-US" sz="2800" b="1" dirty="0">
              <a:latin typeface="Calibri" pitchFamily="34" charset="0"/>
            </a:endParaRPr>
          </a:p>
        </p:txBody>
      </p:sp>
      <p:sp>
        <p:nvSpPr>
          <p:cNvPr id="14350" name="TextBox 58"/>
          <p:cNvSpPr txBox="1">
            <a:spLocks noChangeArrowheads="1"/>
          </p:cNvSpPr>
          <p:nvPr/>
        </p:nvSpPr>
        <p:spPr bwMode="auto">
          <a:xfrm>
            <a:off x="152400" y="3657600"/>
            <a:ext cx="8575828" cy="3139321"/>
          </a:xfrm>
          <a:prstGeom prst="rect">
            <a:avLst/>
          </a:prstGeom>
          <a:noFill/>
          <a:ln w="9525">
            <a:noFill/>
            <a:miter lim="800000"/>
            <a:headEnd/>
            <a:tailEnd/>
          </a:ln>
        </p:spPr>
        <p:txBody>
          <a:bodyPr wrap="square">
            <a:spAutoFit/>
          </a:bodyPr>
          <a:lstStyle/>
          <a:p>
            <a:pPr fontAlgn="base"/>
            <a:r>
              <a:rPr lang="en-US" i="1" dirty="0"/>
              <a:t>Note:  Circled numerals refer to </a:t>
            </a:r>
            <a:r>
              <a:rPr lang="en-US" b="1" i="1" dirty="0"/>
              <a:t>Supplementary Table 12</a:t>
            </a:r>
            <a:endParaRPr lang="en-US" dirty="0"/>
          </a:p>
          <a:p>
            <a:pPr fontAlgn="base"/>
            <a:r>
              <a:rPr lang="en-US" b="1" dirty="0"/>
              <a:t> </a:t>
            </a:r>
            <a:endParaRPr lang="en-US" dirty="0"/>
          </a:p>
          <a:p>
            <a:r>
              <a:rPr lang="en-US" b="1" dirty="0"/>
              <a:t>Supplemental Figure S3. </a:t>
            </a:r>
            <a:r>
              <a:rPr lang="en-US" b="1" i="1" dirty="0"/>
              <a:t>SLCO1B1</a:t>
            </a:r>
            <a:r>
              <a:rPr lang="en-US" b="1" dirty="0"/>
              <a:t> Genotype and Simvastatin:  Point of Care Clinical Decision Support</a:t>
            </a:r>
          </a:p>
          <a:p>
            <a:pPr fontAlgn="base"/>
            <a:r>
              <a:rPr lang="en-US" baseline="30000" dirty="0" err="1"/>
              <a:t>a</a:t>
            </a:r>
            <a:r>
              <a:rPr lang="en-US" dirty="0" err="1"/>
              <a:t>See</a:t>
            </a:r>
            <a:r>
              <a:rPr lang="en-US" dirty="0"/>
              <a:t> </a:t>
            </a:r>
            <a:r>
              <a:rPr lang="en-US" b="1" dirty="0"/>
              <a:t>Supplementary Table S12 </a:t>
            </a:r>
            <a:r>
              <a:rPr lang="en-US" dirty="0"/>
              <a:t>for </a:t>
            </a:r>
            <a:r>
              <a:rPr lang="en-US" dirty="0" err="1"/>
              <a:t>diplotype</a:t>
            </a:r>
            <a:r>
              <a:rPr lang="en-US" dirty="0"/>
              <a:t>/phenotype specific pre-test alert example.</a:t>
            </a:r>
          </a:p>
          <a:p>
            <a:pPr fontAlgn="base"/>
            <a:r>
              <a:rPr lang="en-US" baseline="30000" dirty="0" err="1"/>
              <a:t>b</a:t>
            </a:r>
            <a:r>
              <a:rPr lang="en-US" dirty="0" err="1"/>
              <a:t>Additional</a:t>
            </a:r>
            <a:r>
              <a:rPr lang="en-US" dirty="0"/>
              <a:t> actions may include ordering a pharmacogenetic test, preventing the clinician from ordering the medication or allowing the clinician to cancel out of the alert.</a:t>
            </a:r>
          </a:p>
          <a:p>
            <a:pPr fontAlgn="base"/>
            <a:r>
              <a:rPr lang="en-US" baseline="30000" dirty="0" err="1"/>
              <a:t>c</a:t>
            </a:r>
            <a:r>
              <a:rPr lang="en-US" dirty="0" err="1"/>
              <a:t>Priority</a:t>
            </a:r>
            <a:r>
              <a:rPr lang="en-US" dirty="0"/>
              <a:t> result defined as a genetic test result that results in a change in drug, drug dose, or drug monitoring.</a:t>
            </a:r>
          </a:p>
          <a:p>
            <a:pPr fontAlgn="base"/>
            <a:r>
              <a:rPr lang="en-US" baseline="30000" dirty="0" err="1"/>
              <a:t>d</a:t>
            </a:r>
            <a:r>
              <a:rPr lang="en-US" dirty="0" err="1"/>
              <a:t>See</a:t>
            </a:r>
            <a:r>
              <a:rPr lang="en-US" dirty="0"/>
              <a:t> </a:t>
            </a:r>
            <a:r>
              <a:rPr lang="en-US" b="1" dirty="0"/>
              <a:t>Supplementary Table S12 </a:t>
            </a:r>
            <a:r>
              <a:rPr lang="en-US" dirty="0"/>
              <a:t>for </a:t>
            </a:r>
            <a:r>
              <a:rPr lang="en-US" dirty="0" err="1"/>
              <a:t>diplotype</a:t>
            </a:r>
            <a:r>
              <a:rPr lang="en-US" dirty="0"/>
              <a:t>/phenotype specific post-test alert example.</a:t>
            </a:r>
          </a:p>
          <a:p>
            <a:endParaRPr lang="en-US" dirty="0"/>
          </a:p>
        </p:txBody>
      </p:sp>
      <p:grpSp>
        <p:nvGrpSpPr>
          <p:cNvPr id="4" name="Group 3"/>
          <p:cNvGrpSpPr/>
          <p:nvPr/>
        </p:nvGrpSpPr>
        <p:grpSpPr>
          <a:xfrm>
            <a:off x="609600" y="1257300"/>
            <a:ext cx="6726238" cy="2204991"/>
            <a:chOff x="609600" y="1257300"/>
            <a:chExt cx="6726238" cy="2204991"/>
          </a:xfrm>
        </p:grpSpPr>
        <p:sp>
          <p:nvSpPr>
            <p:cNvPr id="3" name="Flowchart: Process 2"/>
            <p:cNvSpPr/>
            <p:nvPr/>
          </p:nvSpPr>
          <p:spPr>
            <a:xfrm>
              <a:off x="609600" y="1358900"/>
              <a:ext cx="914400"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r>
                <a:rPr lang="en-US" sz="1000" dirty="0" smtClean="0">
                  <a:solidFill>
                    <a:srgbClr val="000000"/>
                  </a:solidFill>
                </a:rPr>
                <a:t>Simvastatin order </a:t>
              </a:r>
              <a:r>
                <a:rPr lang="en-US" sz="1000" dirty="0">
                  <a:solidFill>
                    <a:srgbClr val="000000"/>
                  </a:solidFill>
                </a:rPr>
                <a:t>initiated</a:t>
              </a:r>
            </a:p>
          </p:txBody>
        </p:sp>
        <p:cxnSp>
          <p:nvCxnSpPr>
            <p:cNvPr id="8" name="Straight Arrow Connector 7"/>
            <p:cNvCxnSpPr>
              <a:cxnSpLocks noChangeShapeType="1"/>
              <a:stCxn id="3" idx="3"/>
              <a:endCxn id="98" idx="1"/>
            </p:cNvCxnSpPr>
            <p:nvPr/>
          </p:nvCxnSpPr>
          <p:spPr bwMode="auto">
            <a:xfrm>
              <a:off x="1524000" y="1665288"/>
              <a:ext cx="381000" cy="0"/>
            </a:xfrm>
            <a:prstGeom prst="straightConnector1">
              <a:avLst/>
            </a:prstGeom>
            <a:noFill/>
            <a:ln w="25400" algn="ctr">
              <a:solidFill>
                <a:schemeClr val="tx1"/>
              </a:solidFill>
              <a:round/>
              <a:headEnd/>
              <a:tailEnd type="arrow" w="med" len="med"/>
            </a:ln>
            <a:effectLst/>
          </p:spPr>
        </p:cxnSp>
        <p:sp>
          <p:nvSpPr>
            <p:cNvPr id="14" name="Flowchart: Process 13"/>
            <p:cNvSpPr/>
            <p:nvPr/>
          </p:nvSpPr>
          <p:spPr>
            <a:xfrm>
              <a:off x="1995253" y="2590800"/>
              <a:ext cx="1066801" cy="871491"/>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chemeClr val="tx1"/>
                  </a:solidFill>
                </a:rPr>
                <a:t>CDS Pre-test Alert </a:t>
              </a:r>
              <a:r>
                <a:rPr lang="en-US" sz="1000" dirty="0" err="1" smtClean="0">
                  <a:solidFill>
                    <a:schemeClr val="tx1"/>
                  </a:solidFill>
                </a:rPr>
                <a:t>Message</a:t>
              </a:r>
              <a:r>
                <a:rPr lang="en-US" sz="1000" baseline="30000" dirty="0" err="1" smtClean="0">
                  <a:solidFill>
                    <a:schemeClr val="tx1"/>
                  </a:solidFill>
                </a:rPr>
                <a:t>a</a:t>
              </a:r>
              <a:endParaRPr lang="en-US" sz="1000" baseline="30000" dirty="0" smtClean="0">
                <a:solidFill>
                  <a:schemeClr val="tx1"/>
                </a:solidFill>
              </a:endParaRPr>
            </a:p>
            <a:p>
              <a:pPr algn="ctr"/>
              <a:r>
                <a:rPr lang="en-US" sz="1000" dirty="0" smtClean="0">
                  <a:solidFill>
                    <a:schemeClr val="tx1"/>
                  </a:solidFill>
                </a:rPr>
                <a:t>(additional action may </a:t>
              </a:r>
              <a:r>
                <a:rPr lang="en-US" sz="1000" smtClean="0">
                  <a:solidFill>
                    <a:schemeClr val="tx1"/>
                  </a:solidFill>
                </a:rPr>
                <a:t>be considered)</a:t>
              </a:r>
              <a:r>
                <a:rPr lang="en-US" sz="1000" baseline="30000" smtClean="0">
                  <a:solidFill>
                    <a:schemeClr val="tx1"/>
                  </a:solidFill>
                </a:rPr>
                <a:t>b</a:t>
              </a:r>
              <a:endParaRPr lang="en-US" sz="1000" baseline="30000" dirty="0">
                <a:solidFill>
                  <a:schemeClr val="tx1"/>
                </a:solidFill>
              </a:endParaRPr>
            </a:p>
          </p:txBody>
        </p:sp>
        <p:sp>
          <p:nvSpPr>
            <p:cNvPr id="14343" name="TextBox 27"/>
            <p:cNvSpPr txBox="1">
              <a:spLocks noChangeArrowheads="1"/>
            </p:cNvSpPr>
            <p:nvPr/>
          </p:nvSpPr>
          <p:spPr bwMode="auto">
            <a:xfrm>
              <a:off x="2133600" y="2133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44" name="TextBox 28"/>
            <p:cNvSpPr txBox="1">
              <a:spLocks noChangeArrowheads="1"/>
            </p:cNvSpPr>
            <p:nvPr/>
          </p:nvSpPr>
          <p:spPr bwMode="auto">
            <a:xfrm>
              <a:off x="3581400" y="1371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98" name="Flowchart: Decision 97"/>
            <p:cNvSpPr/>
            <p:nvPr/>
          </p:nvSpPr>
          <p:spPr>
            <a:xfrm>
              <a:off x="1905000" y="1257300"/>
              <a:ext cx="1219200" cy="815975"/>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950" i="1" dirty="0" smtClean="0">
                  <a:solidFill>
                    <a:srgbClr val="000000"/>
                  </a:solidFill>
                </a:rPr>
                <a:t>SLCO1B1 </a:t>
              </a:r>
              <a:r>
                <a:rPr lang="en-US" sz="950" dirty="0" smtClean="0">
                  <a:solidFill>
                    <a:srgbClr val="000000"/>
                  </a:solidFill>
                </a:rPr>
                <a:t>genetic </a:t>
              </a:r>
              <a:r>
                <a:rPr lang="en-US" sz="950" dirty="0">
                  <a:solidFill>
                    <a:srgbClr val="000000"/>
                  </a:solidFill>
                </a:rPr>
                <a:t>test results on file?</a:t>
              </a:r>
            </a:p>
          </p:txBody>
        </p:sp>
        <p:cxnSp>
          <p:nvCxnSpPr>
            <p:cNvPr id="99" name="Straight Arrow Connector 98"/>
            <p:cNvCxnSpPr>
              <a:cxnSpLocks noChangeShapeType="1"/>
              <a:stCxn id="98" idx="2"/>
              <a:endCxn id="14" idx="0"/>
            </p:cNvCxnSpPr>
            <p:nvPr/>
          </p:nvCxnSpPr>
          <p:spPr bwMode="auto">
            <a:xfrm>
              <a:off x="2514600" y="2073275"/>
              <a:ext cx="14054" cy="517525"/>
            </a:xfrm>
            <a:prstGeom prst="straightConnector1">
              <a:avLst/>
            </a:prstGeom>
            <a:noFill/>
            <a:ln w="25400" algn="ctr">
              <a:solidFill>
                <a:schemeClr val="tx1"/>
              </a:solidFill>
              <a:round/>
              <a:headEnd/>
              <a:tailEnd type="arrow" w="med" len="med"/>
            </a:ln>
            <a:effectLst/>
          </p:spPr>
        </p:cxnSp>
        <p:cxnSp>
          <p:nvCxnSpPr>
            <p:cNvPr id="101" name="Straight Arrow Connector 100"/>
            <p:cNvCxnSpPr>
              <a:cxnSpLocks noChangeShapeType="1"/>
              <a:stCxn id="98" idx="3"/>
              <a:endCxn id="26" idx="1"/>
            </p:cNvCxnSpPr>
            <p:nvPr/>
          </p:nvCxnSpPr>
          <p:spPr bwMode="auto">
            <a:xfrm flipV="1">
              <a:off x="3124200" y="1664494"/>
              <a:ext cx="1535113" cy="794"/>
            </a:xfrm>
            <a:prstGeom prst="straightConnector1">
              <a:avLst/>
            </a:prstGeom>
            <a:noFill/>
            <a:ln w="25400" algn="ctr">
              <a:solidFill>
                <a:schemeClr val="tx1"/>
              </a:solidFill>
              <a:round/>
              <a:headEnd/>
              <a:tailEnd type="arrow" w="med" len="med"/>
            </a:ln>
            <a:effectLst/>
          </p:spPr>
        </p:cxnSp>
        <p:sp>
          <p:nvSpPr>
            <p:cNvPr id="26" name="Flowchart: Decision 25"/>
            <p:cNvSpPr/>
            <p:nvPr/>
          </p:nvSpPr>
          <p:spPr>
            <a:xfrm>
              <a:off x="4659313" y="1257300"/>
              <a:ext cx="1216025" cy="814388"/>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rgbClr val="000000"/>
                  </a:solidFill>
                </a:rPr>
                <a:t>Priority </a:t>
              </a:r>
              <a:r>
                <a:rPr lang="en-US" sz="1000" dirty="0" err="1" smtClean="0">
                  <a:solidFill>
                    <a:srgbClr val="000000"/>
                  </a:solidFill>
                </a:rPr>
                <a:t>result?</a:t>
              </a:r>
              <a:r>
                <a:rPr lang="en-US" sz="1400" baseline="30000" dirty="0" err="1" smtClean="0">
                  <a:solidFill>
                    <a:srgbClr val="000000"/>
                  </a:solidFill>
                </a:rPr>
                <a:t>c</a:t>
              </a:r>
              <a:endParaRPr lang="en-US" sz="1400" baseline="30000" dirty="0">
                <a:solidFill>
                  <a:srgbClr val="000000"/>
                </a:solidFill>
              </a:endParaRPr>
            </a:p>
          </p:txBody>
        </p:sp>
        <p:cxnSp>
          <p:nvCxnSpPr>
            <p:cNvPr id="27" name="Straight Arrow Connector 26"/>
            <p:cNvCxnSpPr>
              <a:cxnSpLocks noChangeShapeType="1"/>
              <a:stCxn id="26" idx="3"/>
              <a:endCxn id="35" idx="1"/>
            </p:cNvCxnSpPr>
            <p:nvPr/>
          </p:nvCxnSpPr>
          <p:spPr bwMode="auto">
            <a:xfrm>
              <a:off x="5888038" y="1665288"/>
              <a:ext cx="500062" cy="0"/>
            </a:xfrm>
            <a:prstGeom prst="straightConnector1">
              <a:avLst/>
            </a:prstGeom>
            <a:noFill/>
            <a:ln w="25400" algn="ctr">
              <a:solidFill>
                <a:schemeClr val="tx1"/>
              </a:solidFill>
              <a:round/>
              <a:headEnd/>
              <a:tailEnd type="arrow" w="med" len="med"/>
            </a:ln>
            <a:effectLst/>
          </p:spPr>
        </p:cxnSp>
        <p:sp>
          <p:nvSpPr>
            <p:cNvPr id="30" name="Flowchart: Process 29"/>
            <p:cNvSpPr/>
            <p:nvPr/>
          </p:nvSpPr>
          <p:spPr>
            <a:xfrm>
              <a:off x="4572000" y="2590800"/>
              <a:ext cx="1392238" cy="612775"/>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nchor="ctr">
              <a:normAutofit/>
            </a:bodyPr>
            <a:lstStyle/>
            <a:p>
              <a:pPr algn="ctr">
                <a:defRPr/>
              </a:pPr>
              <a:r>
                <a:rPr lang="en-US" sz="1000" dirty="0">
                  <a:solidFill>
                    <a:srgbClr val="000000"/>
                  </a:solidFill>
                </a:rPr>
                <a:t>CDS Post-test </a:t>
              </a:r>
              <a:r>
                <a:rPr lang="en-US" sz="1000" dirty="0" err="1" smtClean="0">
                  <a:solidFill>
                    <a:srgbClr val="000000"/>
                  </a:solidFill>
                </a:rPr>
                <a:t>alert</a:t>
              </a:r>
              <a:r>
                <a:rPr lang="en-US" sz="1000" baseline="30000" dirty="0" err="1" smtClean="0">
                  <a:solidFill>
                    <a:srgbClr val="000000"/>
                  </a:solidFill>
                </a:rPr>
                <a:t>d</a:t>
              </a:r>
              <a:r>
                <a:rPr lang="en-US" sz="1000" dirty="0" smtClean="0">
                  <a:solidFill>
                    <a:srgbClr val="000000"/>
                  </a:solidFill>
                </a:rPr>
                <a:t> </a:t>
              </a:r>
              <a:r>
                <a:rPr lang="en-US" sz="1000" dirty="0">
                  <a:solidFill>
                    <a:srgbClr val="000000"/>
                  </a:solidFill>
                </a:rPr>
                <a:t>or notify prescriber with recommendation</a:t>
              </a:r>
              <a:endParaRPr lang="en-US" sz="1000" baseline="30000" dirty="0">
                <a:solidFill>
                  <a:srgbClr val="000000"/>
                </a:solidFill>
              </a:endParaRPr>
            </a:p>
          </p:txBody>
        </p:sp>
        <p:cxnSp>
          <p:nvCxnSpPr>
            <p:cNvPr id="32" name="Straight Arrow Connector 31"/>
            <p:cNvCxnSpPr>
              <a:cxnSpLocks noChangeShapeType="1"/>
              <a:stCxn id="26" idx="2"/>
              <a:endCxn id="30" idx="0"/>
            </p:cNvCxnSpPr>
            <p:nvPr/>
          </p:nvCxnSpPr>
          <p:spPr bwMode="auto">
            <a:xfrm>
              <a:off x="5267325" y="2084388"/>
              <a:ext cx="1588" cy="493712"/>
            </a:xfrm>
            <a:prstGeom prst="straightConnector1">
              <a:avLst/>
            </a:prstGeom>
            <a:noFill/>
            <a:ln w="25400" algn="ctr">
              <a:solidFill>
                <a:schemeClr val="tx1"/>
              </a:solidFill>
              <a:round/>
              <a:headEnd/>
              <a:tailEnd type="arrow" w="med" len="med"/>
            </a:ln>
            <a:effectLst/>
          </p:spPr>
        </p:cxnSp>
        <p:sp>
          <p:nvSpPr>
            <p:cNvPr id="35" name="Flowchart: Process 34"/>
            <p:cNvSpPr/>
            <p:nvPr/>
          </p:nvSpPr>
          <p:spPr>
            <a:xfrm>
              <a:off x="6400800" y="1358900"/>
              <a:ext cx="935038" cy="612775"/>
            </a:xfrm>
            <a:prstGeom prst="flowChartProcess">
              <a:avLst/>
            </a:prstGeom>
          </p:spPr>
          <p:style>
            <a:lnRef idx="2">
              <a:schemeClr val="dk1"/>
            </a:lnRef>
            <a:fillRef idx="1">
              <a:schemeClr val="lt1"/>
            </a:fillRef>
            <a:effectRef idx="0">
              <a:schemeClr val="dk1"/>
            </a:effectRef>
            <a:fontRef idx="minor">
              <a:schemeClr val="dk1"/>
            </a:fontRef>
          </p:style>
          <p:txBody>
            <a:bodyPr lIns="45720" rIns="45720" anchor="ctr"/>
            <a:lstStyle/>
            <a:p>
              <a:pPr algn="ctr"/>
              <a:r>
                <a:rPr lang="en-US" sz="1000" dirty="0">
                  <a:solidFill>
                    <a:schemeClr val="tx1"/>
                  </a:solidFill>
                </a:rPr>
                <a:t>No post-test alert </a:t>
              </a:r>
              <a:r>
                <a:rPr lang="en-US" sz="1000" dirty="0" smtClean="0">
                  <a:solidFill>
                    <a:schemeClr val="tx1"/>
                  </a:solidFill>
                </a:rPr>
                <a:t>required; continue </a:t>
              </a:r>
              <a:r>
                <a:rPr lang="en-US" sz="1000" dirty="0">
                  <a:solidFill>
                    <a:schemeClr val="tx1"/>
                  </a:solidFill>
                </a:rPr>
                <a:t>with drug </a:t>
              </a:r>
              <a:r>
                <a:rPr lang="en-US" sz="1000" dirty="0" smtClean="0">
                  <a:solidFill>
                    <a:schemeClr val="tx1"/>
                  </a:solidFill>
                </a:rPr>
                <a:t>order</a:t>
              </a:r>
              <a:endParaRPr lang="en-US" sz="1000" dirty="0">
                <a:solidFill>
                  <a:schemeClr val="tx1"/>
                </a:solidFill>
              </a:endParaRPr>
            </a:p>
          </p:txBody>
        </p:sp>
        <p:sp>
          <p:nvSpPr>
            <p:cNvPr id="14356" name="TextBox 35"/>
            <p:cNvSpPr txBox="1">
              <a:spLocks noChangeArrowheads="1"/>
            </p:cNvSpPr>
            <p:nvPr/>
          </p:nvSpPr>
          <p:spPr bwMode="auto">
            <a:xfrm>
              <a:off x="5943600" y="1371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57" name="TextBox 36"/>
            <p:cNvSpPr txBox="1">
              <a:spLocks noChangeArrowheads="1"/>
            </p:cNvSpPr>
            <p:nvPr/>
          </p:nvSpPr>
          <p:spPr bwMode="auto">
            <a:xfrm>
              <a:off x="5334000" y="2133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14358" name="Oval 34"/>
            <p:cNvSpPr>
              <a:spLocks noChangeArrowheads="1"/>
            </p:cNvSpPr>
            <p:nvPr/>
          </p:nvSpPr>
          <p:spPr bwMode="auto">
            <a:xfrm>
              <a:off x="2881546" y="2402888"/>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1</a:t>
              </a:r>
            </a:p>
          </p:txBody>
        </p:sp>
        <p:sp>
          <p:nvSpPr>
            <p:cNvPr id="14360" name="Oval 36"/>
            <p:cNvSpPr>
              <a:spLocks noChangeArrowheads="1"/>
            </p:cNvSpPr>
            <p:nvPr/>
          </p:nvSpPr>
          <p:spPr bwMode="auto">
            <a:xfrm>
              <a:off x="5867400" y="2438400"/>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smtClean="0"/>
                <a:t>2</a:t>
              </a:r>
              <a:endParaRPr lang="en-US" dirty="0"/>
            </a:p>
          </p:txBody>
        </p:sp>
      </p:grpSp>
      <p:sp>
        <p:nvSpPr>
          <p:cNvPr id="24" name="Right Arrow 23"/>
          <p:cNvSpPr/>
          <p:nvPr/>
        </p:nvSpPr>
        <p:spPr>
          <a:xfrm>
            <a:off x="885825" y="2668587"/>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ight Arrow 24"/>
          <p:cNvSpPr/>
          <p:nvPr/>
        </p:nvSpPr>
        <p:spPr>
          <a:xfrm>
            <a:off x="3602114" y="26868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62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Survey: top 3 Challenges </a:t>
            </a:r>
            <a:r>
              <a:rPr lang="en-US" sz="3200" dirty="0"/>
              <a:t>to implementing pharmacogenetics in the clinic</a:t>
            </a:r>
          </a:p>
        </p:txBody>
      </p:sp>
      <p:sp>
        <p:nvSpPr>
          <p:cNvPr id="10243" name="Rectangle 3"/>
          <p:cNvSpPr>
            <a:spLocks noGrp="1" noChangeArrowheads="1"/>
          </p:cNvSpPr>
          <p:nvPr>
            <p:ph type="body" idx="1"/>
          </p:nvPr>
        </p:nvSpPr>
        <p:spPr/>
        <p:txBody>
          <a:bodyPr/>
          <a:lstStyle/>
          <a:p>
            <a:r>
              <a:rPr lang="en-US" dirty="0"/>
              <a:t>95% of respondents selected: “process required to translate genetic information into clinical actions”</a:t>
            </a:r>
          </a:p>
          <a:p>
            <a:r>
              <a:rPr lang="en-US" dirty="0"/>
              <a:t>Next 2 responses</a:t>
            </a:r>
          </a:p>
          <a:p>
            <a:pPr lvl="1"/>
            <a:r>
              <a:rPr lang="en-US" dirty="0"/>
              <a:t>Genotype test interpretation (e.g. using genotype information to impute </a:t>
            </a:r>
            <a:r>
              <a:rPr lang="en-US" dirty="0" smtClean="0"/>
              <a:t>phenotype) </a:t>
            </a:r>
            <a:endParaRPr lang="en-US" dirty="0"/>
          </a:p>
          <a:p>
            <a:pPr lvl="1"/>
            <a:r>
              <a:rPr lang="en-US" dirty="0"/>
              <a:t>Providing recommendations for selecting the drug/gene pairs to implement  </a:t>
            </a:r>
          </a:p>
          <a:p>
            <a:pPr lvl="1"/>
            <a:endParaRPr lang="en-US" dirty="0"/>
          </a:p>
        </p:txBody>
      </p:sp>
      <p:sp>
        <p:nvSpPr>
          <p:cNvPr id="4" name="TextBox 3"/>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237075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051"/>
            <a:ext cx="9134475" cy="66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45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Tables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6983817"/>
              </p:ext>
            </p:extLst>
          </p:nvPr>
        </p:nvGraphicFramePr>
        <p:xfrm>
          <a:off x="762000" y="2057401"/>
          <a:ext cx="7620000" cy="2067742"/>
        </p:xfrm>
        <a:graphic>
          <a:graphicData uri="http://schemas.openxmlformats.org/drawingml/2006/table">
            <a:tbl>
              <a:tblPr firstRow="1" firstCol="1" bandRow="1" bandCol="1">
                <a:tableStyleId>{5C22544A-7EE6-4342-B048-85BDC9FD1C3A}</a:tableStyleId>
              </a:tblPr>
              <a:tblGrid>
                <a:gridCol w="1815353"/>
                <a:gridCol w="2650992"/>
                <a:gridCol w="3153655"/>
              </a:tblGrid>
              <a:tr h="805870">
                <a:tc>
                  <a:txBody>
                    <a:bodyPr/>
                    <a:lstStyle/>
                    <a:p>
                      <a:pPr marL="0" marR="0">
                        <a:lnSpc>
                          <a:spcPct val="115000"/>
                        </a:lnSpc>
                        <a:spcBef>
                          <a:spcPts val="0"/>
                        </a:spcBef>
                        <a:spcAft>
                          <a:spcPts val="0"/>
                        </a:spcAft>
                      </a:pPr>
                      <a:r>
                        <a:rPr lang="en-US" sz="2000" dirty="0">
                          <a:effectLst/>
                        </a:rPr>
                        <a:t>Test Result for HLA-B*57:01</a:t>
                      </a:r>
                      <a:r>
                        <a:rPr lang="en-US" sz="2000" baseline="30000" dirty="0">
                          <a:effectLst/>
                        </a:rPr>
                        <a:t>b</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Examples of </a:t>
                      </a:r>
                      <a:r>
                        <a:rPr lang="en-US" sz="2000" dirty="0" err="1">
                          <a:effectLst/>
                        </a:rPr>
                        <a:t>Diplotypes</a:t>
                      </a:r>
                      <a:r>
                        <a:rPr lang="en-US" sz="2000" baseline="30000" dirty="0" err="1">
                          <a:effectLst/>
                        </a:rPr>
                        <a:t>c</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Interpreted </a:t>
                      </a:r>
                      <a:r>
                        <a:rPr lang="en-US" sz="2000" dirty="0" err="1">
                          <a:effectLst/>
                        </a:rPr>
                        <a:t>Phenotype</a:t>
                      </a:r>
                      <a:r>
                        <a:rPr lang="en-US" sz="2000" baseline="30000" dirty="0" err="1">
                          <a:effectLst/>
                        </a:rPr>
                        <a:t>d</a:t>
                      </a:r>
                      <a:endParaRPr lang="en-US" sz="1800" dirty="0">
                        <a:effectLst/>
                        <a:latin typeface="Calibri"/>
                        <a:ea typeface="Calibri"/>
                        <a:cs typeface="Times New Roman"/>
                      </a:endParaRPr>
                    </a:p>
                  </a:txBody>
                  <a:tcPr marL="68580" marR="68580" marT="0" marB="0"/>
                </a:tc>
              </a:tr>
              <a:tr h="587664">
                <a:tc>
                  <a:txBody>
                    <a:bodyPr/>
                    <a:lstStyle/>
                    <a:p>
                      <a:pPr marL="0" marR="0">
                        <a:lnSpc>
                          <a:spcPct val="115000"/>
                        </a:lnSpc>
                        <a:spcBef>
                          <a:spcPts val="0"/>
                        </a:spcBef>
                        <a:spcAft>
                          <a:spcPts val="0"/>
                        </a:spcAft>
                      </a:pPr>
                      <a:r>
                        <a:rPr lang="en-US" sz="1800" dirty="0">
                          <a:effectLst/>
                        </a:rPr>
                        <a:t>Negative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X/X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Low Risk of abacavir hypersensitivity</a:t>
                      </a:r>
                      <a:endParaRPr lang="en-US" sz="1600" dirty="0">
                        <a:effectLst/>
                        <a:latin typeface="Calibri"/>
                        <a:ea typeface="Calibri"/>
                        <a:cs typeface="Times New Roman"/>
                      </a:endParaRPr>
                    </a:p>
                  </a:txBody>
                  <a:tcPr marL="68580" marR="68580" marT="0" marB="0"/>
                </a:tc>
              </a:tr>
              <a:tr h="587664">
                <a:tc>
                  <a:txBody>
                    <a:bodyPr/>
                    <a:lstStyle/>
                    <a:p>
                      <a:pPr marL="0" marR="0">
                        <a:lnSpc>
                          <a:spcPct val="115000"/>
                        </a:lnSpc>
                        <a:spcBef>
                          <a:spcPts val="0"/>
                        </a:spcBef>
                        <a:spcAft>
                          <a:spcPts val="0"/>
                        </a:spcAft>
                      </a:pPr>
                      <a:r>
                        <a:rPr lang="en-US" sz="1800">
                          <a:effectLst/>
                        </a:rPr>
                        <a:t>Positive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X/57:01 or 57:01/57:01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High Risk of abacavir hypersensitivity</a:t>
                      </a:r>
                      <a:endParaRPr lang="en-US" sz="16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1524000" y="4257677"/>
            <a:ext cx="5334000" cy="369332"/>
          </a:xfrm>
          <a:prstGeom prst="rect">
            <a:avLst/>
          </a:prstGeom>
          <a:noFill/>
        </p:spPr>
        <p:txBody>
          <a:bodyPr wrap="square" rtlCol="0">
            <a:spAutoFit/>
          </a:bodyPr>
          <a:lstStyle/>
          <a:p>
            <a:pPr fontAlgn="base">
              <a:spcBef>
                <a:spcPct val="0"/>
              </a:spcBef>
              <a:spcAft>
                <a:spcPct val="0"/>
              </a:spcAft>
            </a:pPr>
            <a:r>
              <a:rPr lang="en-US" b="1" dirty="0" smtClean="0">
                <a:solidFill>
                  <a:prstClr val="black"/>
                </a:solidFill>
                <a:latin typeface="Arial" charset="0"/>
              </a:rPr>
              <a:t>SLCO1B1/Simvastatin –  Many more </a:t>
            </a:r>
            <a:r>
              <a:rPr lang="en-US" b="1" dirty="0" err="1" smtClean="0">
                <a:solidFill>
                  <a:prstClr val="black"/>
                </a:solidFill>
                <a:latin typeface="Arial" charset="0"/>
              </a:rPr>
              <a:t>diplotypes</a:t>
            </a:r>
            <a:r>
              <a:rPr lang="en-US" b="1" dirty="0" smtClean="0">
                <a:solidFill>
                  <a:prstClr val="black"/>
                </a:solidFill>
                <a:latin typeface="Arial" charset="0"/>
              </a:rPr>
              <a:t> </a:t>
            </a:r>
            <a:endParaRPr lang="en-US" b="1" dirty="0">
              <a:solidFill>
                <a:prstClr val="black"/>
              </a:solidFill>
              <a:latin typeface="Arial" charset="0"/>
            </a:endParaRPr>
          </a:p>
        </p:txBody>
      </p:sp>
      <p:sp>
        <p:nvSpPr>
          <p:cNvPr id="6" name="TextBox 5"/>
          <p:cNvSpPr txBox="1"/>
          <p:nvPr/>
        </p:nvSpPr>
        <p:spPr>
          <a:xfrm>
            <a:off x="826718" y="1491734"/>
            <a:ext cx="6324600"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charset="0"/>
              </a:rPr>
              <a:t>Table for abacavir is simple:  </a:t>
            </a:r>
            <a:endParaRPr lang="en-US" sz="2400" dirty="0">
              <a:solidFill>
                <a:prstClr val="black"/>
              </a:solidFill>
              <a:latin typeface="Arial" charset="0"/>
            </a:endParaRPr>
          </a:p>
        </p:txBody>
      </p:sp>
      <p:grpSp>
        <p:nvGrpSpPr>
          <p:cNvPr id="11" name="Group 10"/>
          <p:cNvGrpSpPr/>
          <p:nvPr/>
        </p:nvGrpSpPr>
        <p:grpSpPr>
          <a:xfrm>
            <a:off x="4419600" y="4804928"/>
            <a:ext cx="4572000" cy="1582949"/>
            <a:chOff x="4419600" y="4804928"/>
            <a:chExt cx="4572000" cy="1582949"/>
          </a:xfrm>
        </p:grpSpPr>
        <p:sp>
          <p:nvSpPr>
            <p:cNvPr id="8" name="AutoShape 18"/>
            <p:cNvSpPr>
              <a:spLocks noChangeArrowheads="1"/>
            </p:cNvSpPr>
            <p:nvPr/>
          </p:nvSpPr>
          <p:spPr bwMode="auto">
            <a:xfrm rot="2768953">
              <a:off x="5851874" y="5178784"/>
              <a:ext cx="990600" cy="242888"/>
            </a:xfrm>
            <a:prstGeom prst="rightArrow">
              <a:avLst>
                <a:gd name="adj1" fmla="val 50000"/>
                <a:gd name="adj2" fmla="val 101961"/>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9" name="Rectangle 8"/>
            <p:cNvSpPr/>
            <p:nvPr/>
          </p:nvSpPr>
          <p:spPr>
            <a:xfrm>
              <a:off x="4419600" y="5741546"/>
              <a:ext cx="4572000" cy="646331"/>
            </a:xfrm>
            <a:prstGeom prst="rect">
              <a:avLst/>
            </a:prstGeom>
          </p:spPr>
          <p:txBody>
            <a:bodyPr>
              <a:spAutoFit/>
            </a:bodyPr>
            <a:lstStyle/>
            <a:p>
              <a:pPr algn="ctr" fontAlgn="base">
                <a:spcBef>
                  <a:spcPct val="0"/>
                </a:spcBef>
                <a:spcAft>
                  <a:spcPct val="0"/>
                </a:spcAft>
              </a:pPr>
              <a:r>
                <a:rPr lang="en-US" i="1" dirty="0" err="1">
                  <a:solidFill>
                    <a:prstClr val="black"/>
                  </a:solidFill>
                  <a:latin typeface="Arial" charset="0"/>
                </a:rPr>
                <a:t>Diplotypes</a:t>
              </a:r>
              <a:r>
                <a:rPr lang="en-US" i="1" dirty="0">
                  <a:solidFill>
                    <a:prstClr val="black"/>
                  </a:solidFill>
                  <a:latin typeface="Arial" charset="0"/>
                </a:rPr>
                <a:t> </a:t>
              </a:r>
              <a:r>
                <a:rPr lang="en-US" i="1" dirty="0" smtClean="0">
                  <a:solidFill>
                    <a:prstClr val="black"/>
                  </a:solidFill>
                  <a:latin typeface="Arial" charset="0"/>
                </a:rPr>
                <a:t>of known </a:t>
              </a:r>
              <a:r>
                <a:rPr lang="en-US" i="1" dirty="0">
                  <a:solidFill>
                    <a:prstClr val="black"/>
                  </a:solidFill>
                  <a:latin typeface="Arial" charset="0"/>
                </a:rPr>
                <a:t>functional </a:t>
              </a:r>
              <a:r>
                <a:rPr lang="en-US" i="1" dirty="0" smtClean="0">
                  <a:solidFill>
                    <a:prstClr val="black"/>
                  </a:solidFill>
                  <a:latin typeface="Arial" charset="0"/>
                </a:rPr>
                <a:t>significance </a:t>
              </a:r>
            </a:p>
            <a:p>
              <a:pPr algn="ctr" fontAlgn="base">
                <a:spcBef>
                  <a:spcPct val="0"/>
                </a:spcBef>
                <a:spcAft>
                  <a:spcPct val="0"/>
                </a:spcAft>
              </a:pPr>
              <a:r>
                <a:rPr lang="en-US" b="1" dirty="0" smtClean="0">
                  <a:solidFill>
                    <a:prstClr val="black"/>
                  </a:solidFill>
                  <a:latin typeface="Arial" charset="0"/>
                </a:rPr>
                <a:t>CPIC Supplement Table</a:t>
              </a:r>
              <a:endParaRPr lang="en-US" b="1" i="1" dirty="0">
                <a:solidFill>
                  <a:prstClr val="black"/>
                </a:solidFill>
                <a:latin typeface="Arial" charset="0"/>
              </a:endParaRPr>
            </a:p>
          </p:txBody>
        </p:sp>
      </p:grpSp>
      <p:grpSp>
        <p:nvGrpSpPr>
          <p:cNvPr id="12" name="Group 11"/>
          <p:cNvGrpSpPr/>
          <p:nvPr/>
        </p:nvGrpSpPr>
        <p:grpSpPr>
          <a:xfrm>
            <a:off x="182162" y="5169839"/>
            <a:ext cx="3762568" cy="1633536"/>
            <a:chOff x="182162" y="5169839"/>
            <a:chExt cx="3762568" cy="1633536"/>
          </a:xfrm>
        </p:grpSpPr>
        <p:sp>
          <p:nvSpPr>
            <p:cNvPr id="7" name="AutoShape 18"/>
            <p:cNvSpPr>
              <a:spLocks noChangeArrowheads="1"/>
            </p:cNvSpPr>
            <p:nvPr/>
          </p:nvSpPr>
          <p:spPr bwMode="auto">
            <a:xfrm rot="8147965">
              <a:off x="1773250" y="5169839"/>
              <a:ext cx="990600" cy="242888"/>
            </a:xfrm>
            <a:prstGeom prst="rightArrow">
              <a:avLst>
                <a:gd name="adj1" fmla="val 50000"/>
                <a:gd name="adj2" fmla="val 101961"/>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10" name="Rectangle 9"/>
            <p:cNvSpPr/>
            <p:nvPr/>
          </p:nvSpPr>
          <p:spPr>
            <a:xfrm>
              <a:off x="182162" y="5880045"/>
              <a:ext cx="3762568" cy="923330"/>
            </a:xfrm>
            <a:prstGeom prst="rect">
              <a:avLst/>
            </a:prstGeom>
          </p:spPr>
          <p:txBody>
            <a:bodyPr wrap="none">
              <a:spAutoFit/>
            </a:bodyPr>
            <a:lstStyle/>
            <a:p>
              <a:pPr algn="ctr" fontAlgn="base">
                <a:spcBef>
                  <a:spcPct val="0"/>
                </a:spcBef>
                <a:spcAft>
                  <a:spcPct val="0"/>
                </a:spcAft>
              </a:pPr>
              <a:r>
                <a:rPr lang="en-US" i="1" dirty="0">
                  <a:solidFill>
                    <a:prstClr val="black"/>
                  </a:solidFill>
                  <a:latin typeface="Arial" charset="0"/>
                </a:rPr>
                <a:t>All possible </a:t>
              </a:r>
              <a:r>
                <a:rPr lang="en-US" i="1" dirty="0" err="1">
                  <a:solidFill>
                    <a:prstClr val="black"/>
                  </a:solidFill>
                  <a:latin typeface="Arial" charset="0"/>
                </a:rPr>
                <a:t>diplotype</a:t>
              </a:r>
              <a:r>
                <a:rPr lang="en-US" i="1" dirty="0">
                  <a:solidFill>
                    <a:prstClr val="black"/>
                  </a:solidFill>
                  <a:latin typeface="Arial" charset="0"/>
                </a:rPr>
                <a:t> </a:t>
              </a:r>
              <a:r>
                <a:rPr lang="en-US" i="1" dirty="0" smtClean="0">
                  <a:solidFill>
                    <a:prstClr val="black"/>
                  </a:solidFill>
                  <a:latin typeface="Arial" charset="0"/>
                </a:rPr>
                <a:t>combinations</a:t>
              </a:r>
            </a:p>
            <a:p>
              <a:pPr algn="ctr" fontAlgn="base">
                <a:spcBef>
                  <a:spcPct val="0"/>
                </a:spcBef>
                <a:spcAft>
                  <a:spcPct val="0"/>
                </a:spcAft>
              </a:pPr>
              <a:r>
                <a:rPr lang="en-US" b="1" dirty="0" smtClean="0">
                  <a:solidFill>
                    <a:prstClr val="black"/>
                  </a:solidFill>
                  <a:latin typeface="Arial" charset="0"/>
                </a:rPr>
                <a:t>Post to </a:t>
              </a:r>
              <a:r>
                <a:rPr lang="en-US" b="1" dirty="0" err="1" smtClean="0">
                  <a:solidFill>
                    <a:prstClr val="black"/>
                  </a:solidFill>
                  <a:latin typeface="Arial" charset="0"/>
                </a:rPr>
                <a:t>PharmGKB</a:t>
              </a:r>
              <a:r>
                <a:rPr lang="en-US" b="1" dirty="0" smtClean="0">
                  <a:solidFill>
                    <a:prstClr val="black"/>
                  </a:solidFill>
                  <a:latin typeface="Arial" charset="0"/>
                </a:rPr>
                <a:t> </a:t>
              </a:r>
            </a:p>
            <a:p>
              <a:pPr fontAlgn="base">
                <a:spcBef>
                  <a:spcPct val="0"/>
                </a:spcBef>
                <a:spcAft>
                  <a:spcPct val="0"/>
                </a:spcAft>
              </a:pPr>
              <a:r>
                <a:rPr lang="en-US" i="1" dirty="0" smtClean="0">
                  <a:solidFill>
                    <a:prstClr val="black"/>
                  </a:solidFill>
                  <a:latin typeface="Arial" charset="0"/>
                </a:rPr>
                <a:t> </a:t>
              </a:r>
              <a:endParaRPr lang="en-US" i="1" dirty="0">
                <a:solidFill>
                  <a:prstClr val="black"/>
                </a:solidFill>
                <a:latin typeface="Arial" charset="0"/>
              </a:endParaRPr>
            </a:p>
          </p:txBody>
        </p:sp>
      </p:grpSp>
    </p:spTree>
    <p:extLst>
      <p:ext uri="{BB962C8B-B14F-4D97-AF65-F5344CB8AC3E}">
        <p14:creationId xmlns:p14="http://schemas.microsoft.com/office/powerpoint/2010/main" val="19735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Summary </a:t>
            </a:r>
            <a:endParaRPr lang="en-US" dirty="0"/>
          </a:p>
        </p:txBody>
      </p:sp>
      <p:sp>
        <p:nvSpPr>
          <p:cNvPr id="3" name="Content Placeholder 2"/>
          <p:cNvSpPr>
            <a:spLocks noGrp="1"/>
          </p:cNvSpPr>
          <p:nvPr>
            <p:ph idx="1"/>
          </p:nvPr>
        </p:nvSpPr>
        <p:spPr>
          <a:xfrm>
            <a:off x="457200" y="1600200"/>
            <a:ext cx="8305800" cy="4724400"/>
          </a:xfrm>
        </p:spPr>
        <p:txBody>
          <a:bodyPr>
            <a:normAutofit fontScale="92500" lnSpcReduction="20000"/>
          </a:bodyPr>
          <a:lstStyle/>
          <a:p>
            <a:r>
              <a:rPr lang="en-US" dirty="0" smtClean="0"/>
              <a:t>CPIC guidelines help clinicians understand HOW available genetic test results should be used to optimize drug therapy.</a:t>
            </a:r>
          </a:p>
          <a:p>
            <a:pPr lvl="1"/>
            <a:r>
              <a:rPr lang="en-US" u="sng" dirty="0" smtClean="0"/>
              <a:t>Not WHETHER tests should be ordered.</a:t>
            </a:r>
          </a:p>
          <a:p>
            <a:r>
              <a:rPr lang="en-US" dirty="0" smtClean="0"/>
              <a:t>17 guidelines produced in a standard format </a:t>
            </a:r>
          </a:p>
          <a:p>
            <a:pPr lvl="1"/>
            <a:r>
              <a:rPr lang="en-US" dirty="0" smtClean="0"/>
              <a:t>Published in </a:t>
            </a:r>
            <a:r>
              <a:rPr lang="en-US" i="1" dirty="0" smtClean="0"/>
              <a:t>Clinical Pharmacology and Therapeutics</a:t>
            </a:r>
            <a:endParaRPr lang="en-US" dirty="0" smtClean="0"/>
          </a:p>
          <a:p>
            <a:pPr lvl="1"/>
            <a:r>
              <a:rPr lang="en-US" dirty="0" smtClean="0"/>
              <a:t>Freely available on  </a:t>
            </a:r>
          </a:p>
          <a:p>
            <a:r>
              <a:rPr lang="en-US" dirty="0" smtClean="0"/>
              <a:t>Publication on CPIC guideline process </a:t>
            </a:r>
          </a:p>
          <a:p>
            <a:r>
              <a:rPr lang="en-US" dirty="0" smtClean="0"/>
              <a:t>New CPIC resources now available to support the adoption of pharmacogenetics into the EHR with CDS </a:t>
            </a:r>
          </a:p>
        </p:txBody>
      </p:sp>
      <p:pic>
        <p:nvPicPr>
          <p:cNvPr id="4" name="Picture 2" descr="U:\CPIC\pharmgkb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4038600"/>
            <a:ext cx="2133600" cy="40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304800"/>
            <a:ext cx="35814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93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44871" y="1657076"/>
            <a:ext cx="8229600" cy="4525963"/>
          </a:xfrm>
        </p:spPr>
        <p:txBody>
          <a:bodyPr>
            <a:normAutofit fontScale="77500" lnSpcReduction="20000"/>
          </a:bodyPr>
          <a:lstStyle/>
          <a:p>
            <a:r>
              <a:rPr lang="en-US" dirty="0" smtClean="0"/>
              <a:t>Kelly Caudle, CPIC Coordinator</a:t>
            </a:r>
          </a:p>
          <a:p>
            <a:r>
              <a:rPr lang="en-US" dirty="0" smtClean="0"/>
              <a:t>PGRN</a:t>
            </a:r>
          </a:p>
          <a:p>
            <a:r>
              <a:rPr lang="en-US" dirty="0" smtClean="0"/>
              <a:t>PharmGKB</a:t>
            </a:r>
          </a:p>
          <a:p>
            <a:pPr lvl="1"/>
            <a:r>
              <a:rPr lang="en-US" dirty="0" smtClean="0"/>
              <a:t>Russ Altman</a:t>
            </a:r>
          </a:p>
          <a:p>
            <a:pPr lvl="1"/>
            <a:r>
              <a:rPr lang="en-US" dirty="0" smtClean="0"/>
              <a:t>Teri Klein</a:t>
            </a:r>
          </a:p>
          <a:p>
            <a:pPr lvl="1"/>
            <a:r>
              <a:rPr lang="en-US" dirty="0" smtClean="0"/>
              <a:t>Michelle Whirl-Carrillo</a:t>
            </a:r>
          </a:p>
          <a:p>
            <a:pPr lvl="1"/>
            <a:r>
              <a:rPr lang="en-US" dirty="0" smtClean="0"/>
              <a:t>PharmGKB curators</a:t>
            </a:r>
          </a:p>
          <a:p>
            <a:r>
              <a:rPr lang="en-US" dirty="0" smtClean="0"/>
              <a:t>CPIC members/observers</a:t>
            </a:r>
          </a:p>
          <a:p>
            <a:r>
              <a:rPr lang="en-US" dirty="0" smtClean="0"/>
              <a:t>CPIC informatics working group</a:t>
            </a:r>
          </a:p>
          <a:p>
            <a:pPr lvl="1"/>
            <a:r>
              <a:rPr lang="en-US" dirty="0" smtClean="0"/>
              <a:t>James Hoffman</a:t>
            </a:r>
          </a:p>
          <a:p>
            <a:pPr lvl="1"/>
            <a:r>
              <a:rPr lang="en-US" dirty="0" smtClean="0"/>
              <a:t>Michelle Whirl-Carrillo</a:t>
            </a:r>
          </a:p>
          <a:p>
            <a:pPr lvl="1"/>
            <a:r>
              <a:rPr lang="en-US" dirty="0" smtClean="0"/>
              <a:t>Bob </a:t>
            </a:r>
            <a:r>
              <a:rPr lang="en-US" dirty="0" err="1" smtClean="0"/>
              <a:t>Freimuth</a:t>
            </a:r>
            <a:endParaRPr lang="en-US" dirty="0"/>
          </a:p>
          <a:p>
            <a:pPr lvl="1"/>
            <a:endParaRPr lang="en-US" dirty="0" smtClean="0"/>
          </a:p>
          <a:p>
            <a:pPr lvl="1"/>
            <a:endParaRPr lang="en-US" dirty="0" smtClean="0"/>
          </a:p>
          <a:p>
            <a:pPr lvl="1"/>
            <a:endParaRPr lang="en-US" dirty="0"/>
          </a:p>
        </p:txBody>
      </p:sp>
      <p:sp>
        <p:nvSpPr>
          <p:cNvPr id="7" name="Content Placeholder 6"/>
          <p:cNvSpPr>
            <a:spLocks noGrp="1"/>
          </p:cNvSpPr>
          <p:nvPr>
            <p:ph sz="quarter" idx="4294967295"/>
          </p:nvPr>
        </p:nvSpPr>
        <p:spPr>
          <a:xfrm>
            <a:off x="5102225" y="1600200"/>
            <a:ext cx="4041775" cy="4525963"/>
          </a:xfrm>
        </p:spPr>
        <p:txBody>
          <a:bodyPr>
            <a:normAutofit/>
          </a:bodyPr>
          <a:lstStyle/>
          <a:p>
            <a:r>
              <a:rPr lang="en-US" dirty="0" smtClean="0"/>
              <a:t>CPIC Steering Committee</a:t>
            </a:r>
          </a:p>
          <a:p>
            <a:pPr lvl="1"/>
            <a:r>
              <a:rPr lang="en-US" dirty="0" smtClean="0"/>
              <a:t>Mary Relling</a:t>
            </a:r>
          </a:p>
          <a:p>
            <a:pPr lvl="1"/>
            <a:r>
              <a:rPr lang="en-US" dirty="0" smtClean="0"/>
              <a:t>Julie Johnson</a:t>
            </a:r>
          </a:p>
          <a:p>
            <a:pPr lvl="1"/>
            <a:r>
              <a:rPr lang="en-US" dirty="0" smtClean="0"/>
              <a:t>Teri Klein</a:t>
            </a:r>
          </a:p>
          <a:p>
            <a:pPr lvl="1"/>
            <a:r>
              <a:rPr lang="en-US" dirty="0" smtClean="0"/>
              <a:t>Dan Roden</a:t>
            </a:r>
          </a:p>
          <a:p>
            <a:pPr lvl="1"/>
            <a:r>
              <a:rPr lang="en-US" dirty="0" smtClean="0"/>
              <a:t>Rachel Tyndale</a:t>
            </a:r>
          </a:p>
        </p:txBody>
      </p:sp>
      <p:pic>
        <p:nvPicPr>
          <p:cNvPr id="1026" name="Picture 2" descr="U:\CPIC\pharmgkb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35" y="6019800"/>
            <a:ext cx="25241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picpgx.org/img/logo/cpic-full-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387975"/>
            <a:ext cx="3790950" cy="12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27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a:p>
        </p:txBody>
      </p:sp>
      <p:sp>
        <p:nvSpPr>
          <p:cNvPr id="9219" name="Rectangle 3"/>
          <p:cNvSpPr>
            <a:spLocks noGrp="1" noChangeArrowheads="1"/>
          </p:cNvSpPr>
          <p:nvPr>
            <p:ph type="body" idx="1"/>
          </p:nvPr>
        </p:nvSpPr>
        <p:spPr/>
        <p:txBody>
          <a:bodyPr/>
          <a:lstStyle/>
          <a:p>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457200" y="282832"/>
            <a:ext cx="8229600" cy="6170772"/>
          </a:xfrm>
          <a:prstGeom prst="rect">
            <a:avLst/>
          </a:prstGeom>
          <a:noFill/>
        </p:spPr>
      </p:pic>
      <p:sp>
        <p:nvSpPr>
          <p:cNvPr id="2" name="TextBox 1"/>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639297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 about a CPIC guideline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assumption that the test results are in hand and NOT to discuss the merits of doing the test</a:t>
            </a:r>
          </a:p>
          <a:p>
            <a:r>
              <a:rPr lang="en-US" dirty="0" smtClean="0"/>
              <a:t>Standardized formats</a:t>
            </a:r>
          </a:p>
          <a:p>
            <a:r>
              <a:rPr lang="en-US" dirty="0" smtClean="0"/>
              <a:t>Grading of evidence and of recommendations</a:t>
            </a:r>
          </a:p>
          <a:p>
            <a:r>
              <a:rPr lang="en-US" dirty="0" smtClean="0"/>
              <a:t>Peer reviewed</a:t>
            </a:r>
          </a:p>
          <a:p>
            <a:r>
              <a:rPr lang="en-US" dirty="0" smtClean="0"/>
              <a:t>Freely available</a:t>
            </a:r>
          </a:p>
          <a:p>
            <a:r>
              <a:rPr lang="en-US" dirty="0" smtClean="0"/>
              <a:t>Updated</a:t>
            </a:r>
          </a:p>
          <a:p>
            <a:r>
              <a:rPr lang="en-US" dirty="0" smtClean="0"/>
              <a:t>Authorship with COI policy</a:t>
            </a:r>
          </a:p>
          <a:p>
            <a:r>
              <a:rPr lang="en-US" dirty="0" smtClean="0"/>
              <a:t>Closely follow IOM practices</a:t>
            </a:r>
          </a:p>
        </p:txBody>
      </p:sp>
    </p:spTree>
    <p:extLst>
      <p:ext uri="{BB962C8B-B14F-4D97-AF65-F5344CB8AC3E}">
        <p14:creationId xmlns:p14="http://schemas.microsoft.com/office/powerpoint/2010/main" val="1251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CPIC guidelines are designed to help clinicians understand HOW available genetic test results should be used to optimize drug therapy.</a:t>
            </a:r>
          </a:p>
          <a:p>
            <a:pPr lvl="1"/>
            <a:r>
              <a:rPr lang="en-US" u="sng" dirty="0" smtClean="0"/>
              <a:t>Not WHETHER tests should be ordered.</a:t>
            </a:r>
          </a:p>
          <a:p>
            <a:r>
              <a:rPr lang="en-US" dirty="0" smtClean="0"/>
              <a:t>Key Assumption:</a:t>
            </a:r>
          </a:p>
          <a:p>
            <a:pPr lvl="1"/>
            <a:r>
              <a:rPr lang="en-US" dirty="0" smtClean="0"/>
              <a:t>Clinical high-throughput and pre-emptive genotyping will become more widespread.</a:t>
            </a:r>
          </a:p>
          <a:p>
            <a:pPr lvl="1"/>
            <a:r>
              <a:rPr lang="en-US" dirty="0" smtClean="0"/>
              <a:t>Clinicians will be faced with having patients’ genotypes available even if they did not order test with drug in mind.</a:t>
            </a:r>
            <a:endParaRPr lang="en-US" dirty="0"/>
          </a:p>
        </p:txBody>
      </p:sp>
      <p:pic>
        <p:nvPicPr>
          <p:cNvPr id="3074"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
            <a:ext cx="44958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dirty="0" smtClean="0"/>
              <a:t>As of March 2017:</a:t>
            </a:r>
          </a:p>
          <a:p>
            <a:pPr lvl="1"/>
            <a:r>
              <a:rPr lang="en-US" sz="3200" dirty="0" smtClean="0"/>
              <a:t>206 Members </a:t>
            </a:r>
          </a:p>
          <a:p>
            <a:pPr lvl="2"/>
            <a:r>
              <a:rPr lang="en-US" sz="2800" dirty="0"/>
              <a:t>Clinicians and </a:t>
            </a:r>
            <a:r>
              <a:rPr lang="en-US" sz="2800" dirty="0" smtClean="0"/>
              <a:t>scientists</a:t>
            </a:r>
          </a:p>
          <a:p>
            <a:pPr lvl="2"/>
            <a:r>
              <a:rPr lang="en-US" sz="2800" dirty="0" smtClean="0"/>
              <a:t>141 institutions </a:t>
            </a:r>
          </a:p>
          <a:p>
            <a:pPr lvl="2"/>
            <a:r>
              <a:rPr lang="en-US" sz="2800" dirty="0" smtClean="0"/>
              <a:t>23 countries</a:t>
            </a:r>
          </a:p>
          <a:p>
            <a:pPr lvl="1"/>
            <a:r>
              <a:rPr lang="en-US" sz="3200" dirty="0" smtClean="0"/>
              <a:t>10 Observers (NIH and FDA)</a:t>
            </a:r>
          </a:p>
          <a:p>
            <a:pPr lvl="1"/>
            <a:r>
              <a:rPr lang="en-US" sz="3200" dirty="0" smtClean="0"/>
              <a:t>CPIC Informatics</a:t>
            </a:r>
          </a:p>
          <a:p>
            <a:pPr lvl="2"/>
            <a:r>
              <a:rPr lang="en-US" sz="2800" dirty="0" smtClean="0"/>
              <a:t>&gt;25 members from 22 organizations</a:t>
            </a:r>
          </a:p>
          <a:p>
            <a:endParaRPr lang="en-US" dirty="0"/>
          </a:p>
        </p:txBody>
      </p:sp>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748"/>
            <a:ext cx="4114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814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25599</TotalTime>
  <Words>2133</Words>
  <Application>Microsoft Office PowerPoint</Application>
  <PresentationFormat>On-screen Show (4:3)</PresentationFormat>
  <Paragraphs>354</Paragraphs>
  <Slides>53</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ＭＳ Ｐゴシック</vt:lpstr>
      <vt:lpstr>Arial</vt:lpstr>
      <vt:lpstr>Calibri</vt:lpstr>
      <vt:lpstr>Comic Sans MS</vt:lpstr>
      <vt:lpstr>Times New Roman</vt:lpstr>
      <vt:lpstr>Office Theme</vt:lpstr>
      <vt:lpstr>1_Office Theme</vt:lpstr>
      <vt:lpstr>1_green_lt_gold_1</vt:lpstr>
      <vt:lpstr>The Clinical Pharmacogenetics Implementation Consortium: Incorporating Pharmacogenetics into Clinical Practice and the EHR</vt:lpstr>
      <vt:lpstr>Learning Objectives</vt:lpstr>
      <vt:lpstr>PGRN Vision and Mission</vt:lpstr>
      <vt:lpstr>Survey: Challenges to implementing pharmacogenetics in the clinic</vt:lpstr>
      <vt:lpstr>Survey: top 3 Challenges to implementing pharmacogenetics in the clinic</vt:lpstr>
      <vt:lpstr>PowerPoint Presentation</vt:lpstr>
      <vt:lpstr>Key Points about a CPIC guideline</vt:lpstr>
      <vt:lpstr>PowerPoint Presentation</vt:lpstr>
      <vt:lpstr>PowerPoint Presentation</vt:lpstr>
      <vt:lpstr>PowerPoint Presentation</vt:lpstr>
      <vt:lpstr>PowerPoint Presentation</vt:lpstr>
      <vt:lpstr>CPIC guideline genes (n=16) and drugs, March 2017</vt:lpstr>
      <vt:lpstr>PowerPoint Presentation</vt:lpstr>
      <vt:lpstr>Level Definitions for CPIC Genes/Drugs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linked to “Practice Guideline” filter on PubMed</vt:lpstr>
      <vt:lpstr>PowerPoint Presentation</vt:lpstr>
      <vt:lpstr>CPIC is cited in NIH’s Genetic Test Registry (GTR) for clinical pharmacogenetic tests</vt:lpstr>
      <vt:lpstr>ASHP is endorsing CPIC guidelines</vt:lpstr>
      <vt:lpstr>External interactions with other groups</vt:lpstr>
      <vt:lpstr>PowerPoint Presentation</vt:lpstr>
      <vt:lpstr>PowerPoint Presentation</vt:lpstr>
      <vt:lpstr>Uniform Elements of CPIC Guidelines (Main)</vt:lpstr>
      <vt:lpstr>Uniform Elements of CPIC Guidelines (Main)</vt:lpstr>
      <vt:lpstr>Uniform Elements of CPIC Guidelines (Supplement)</vt:lpstr>
      <vt:lpstr>PowerPoint Presentation</vt:lpstr>
      <vt:lpstr>Linking genotype to phenotype</vt:lpstr>
      <vt:lpstr>PowerPoint Presentation</vt:lpstr>
      <vt:lpstr>Dosing recommendations: strength based on evidence</vt:lpstr>
      <vt:lpstr>PowerPoint Presentation</vt:lpstr>
      <vt:lpstr>PowerPoint Presentation</vt:lpstr>
      <vt:lpstr>PowerPoint Presentation</vt:lpstr>
      <vt:lpstr>PowerPoint Presentation</vt:lpstr>
      <vt:lpstr>PowerPoint Presentation</vt:lpstr>
      <vt:lpstr>PowerPoint Presentation</vt:lpstr>
      <vt:lpstr>CPIC Guidelines Updates</vt:lpstr>
      <vt:lpstr>How can CPIC accelerate the clinical implementation of pharmacogenetics into EHRs with CDS?  </vt:lpstr>
      <vt:lpstr>CPIC Informatics Working Group</vt:lpstr>
      <vt:lpstr>CPIC Informatics Working Group:   Initial Focus </vt:lpstr>
      <vt:lpstr>Informatics section added to supplement for HLA-B Genotype and Abacavir Dosing: 2014 Update</vt:lpstr>
      <vt:lpstr>HLA-B*57:01 Pharmacogenetic Test Result:  Clinical Implementation Workflow for EHR </vt:lpstr>
      <vt:lpstr>HLA-B*57:01 Pharmacogenetic Test Result:  Clinical Implementation Workflow for EHR </vt:lpstr>
      <vt:lpstr>PowerPoint Presentation</vt:lpstr>
      <vt:lpstr>PowerPoint Presentation</vt:lpstr>
      <vt:lpstr>Translation Tables </vt:lpstr>
      <vt:lpstr>          Summary </vt:lpstr>
      <vt:lpstr>Acknowledgements</vt:lpstr>
    </vt:vector>
  </TitlesOfParts>
  <Company>SJCRH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caudle</dc:creator>
  <cp:lastModifiedBy>Caudle, Kelly</cp:lastModifiedBy>
  <cp:revision>178</cp:revision>
  <cp:lastPrinted>2014-03-19T14:13:52Z</cp:lastPrinted>
  <dcterms:created xsi:type="dcterms:W3CDTF">2012-10-09T16:02:38Z</dcterms:created>
  <dcterms:modified xsi:type="dcterms:W3CDTF">2017-03-10T16:07:30Z</dcterms:modified>
</cp:coreProperties>
</file>