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70" r:id="rId2"/>
    <p:sldId id="295" r:id="rId3"/>
    <p:sldId id="289" r:id="rId4"/>
    <p:sldId id="290" r:id="rId5"/>
    <p:sldId id="294" r:id="rId6"/>
    <p:sldId id="296" r:id="rId7"/>
    <p:sldId id="297" r:id="rId8"/>
    <p:sldId id="305" r:id="rId9"/>
    <p:sldId id="304" r:id="rId10"/>
    <p:sldId id="300" r:id="rId11"/>
    <p:sldId id="301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123" d="100"/>
          <a:sy n="123" d="100"/>
        </p:scale>
        <p:origin x="-480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887E58A-CB04-4074-B909-7FDA9C49262A}" type="datetimeFigureOut">
              <a:rPr lang="en-US" smtClean="0"/>
              <a:t>10/14/2015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05F28E8-388F-4138-B97A-31A4C7FF7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094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3A58-FFA5-4759-AA9C-66DB81771F5A}" type="datetimeFigureOut">
              <a:rPr lang="en-US" smtClean="0"/>
              <a:t>10/14/2015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BAA7-5984-4F1E-B91D-A195DFEA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427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3A58-FFA5-4759-AA9C-66DB81771F5A}" type="datetimeFigureOut">
              <a:rPr lang="en-US" smtClean="0"/>
              <a:t>10/14/2015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BAA7-5984-4F1E-B91D-A195DFEA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113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3A58-FFA5-4759-AA9C-66DB81771F5A}" type="datetimeFigureOut">
              <a:rPr lang="en-US" smtClean="0"/>
              <a:t>10/14/2015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BAA7-5984-4F1E-B91D-A195DFEA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06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3A58-FFA5-4759-AA9C-66DB81771F5A}" type="datetimeFigureOut">
              <a:rPr lang="en-US" smtClean="0"/>
              <a:t>10/14/2015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BAA7-5984-4F1E-B91D-A195DFEA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499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3A58-FFA5-4759-AA9C-66DB81771F5A}" type="datetimeFigureOut">
              <a:rPr lang="en-US" smtClean="0"/>
              <a:t>10/14/2015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BAA7-5984-4F1E-B91D-A195DFEA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1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3A58-FFA5-4759-AA9C-66DB81771F5A}" type="datetimeFigureOut">
              <a:rPr lang="en-US" smtClean="0"/>
              <a:t>10/14/2015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BAA7-5984-4F1E-B91D-A195DFEA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206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3A58-FFA5-4759-AA9C-66DB81771F5A}" type="datetimeFigureOut">
              <a:rPr lang="en-US" smtClean="0"/>
              <a:t>10/14/2015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BAA7-5984-4F1E-B91D-A195DFEA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505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3A58-FFA5-4759-AA9C-66DB81771F5A}" type="datetimeFigureOut">
              <a:rPr lang="en-US" smtClean="0"/>
              <a:t>10/14/2015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BAA7-5984-4F1E-B91D-A195DFEA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407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3A58-FFA5-4759-AA9C-66DB81771F5A}" type="datetimeFigureOut">
              <a:rPr lang="en-US" smtClean="0"/>
              <a:t>10/14/2015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BAA7-5984-4F1E-B91D-A195DFEA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43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3A58-FFA5-4759-AA9C-66DB81771F5A}" type="datetimeFigureOut">
              <a:rPr lang="en-US" smtClean="0"/>
              <a:t>10/14/2015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BAA7-5984-4F1E-B91D-A195DFEA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788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C3A58-FFA5-4759-AA9C-66DB81771F5A}" type="datetimeFigureOut">
              <a:rPr lang="en-US" smtClean="0"/>
              <a:t>10/14/2015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BAA7-5984-4F1E-B91D-A195DFEA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45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C3A58-FFA5-4759-AA9C-66DB81771F5A}" type="datetimeFigureOut">
              <a:rPr lang="en-US" smtClean="0"/>
              <a:t>10/14/2015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0BAA7-5984-4F1E-B91D-A195DFEA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300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CPIC Term Standardization for </a:t>
            </a:r>
            <a:br>
              <a:rPr lang="en-US" dirty="0" smtClean="0"/>
            </a:br>
            <a:r>
              <a:rPr lang="en-US" dirty="0" smtClean="0"/>
              <a:t>Clinical Pharmacogenetic Test Results: Alleles and Phenotypes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47244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Brief Overview of Project and Results </a:t>
            </a:r>
          </a:p>
          <a:p>
            <a:pPr algn="ctr"/>
            <a:r>
              <a:rPr lang="en-US" sz="2400" b="1" dirty="0" smtClean="0"/>
              <a:t>October 2015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7681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final terms in CPIC Guidelines </a:t>
            </a:r>
          </a:p>
          <a:p>
            <a:r>
              <a:rPr lang="en-US" dirty="0" smtClean="0"/>
              <a:t>Dissemination </a:t>
            </a:r>
          </a:p>
          <a:p>
            <a:pPr lvl="1"/>
            <a:r>
              <a:rPr lang="en-US" dirty="0" smtClean="0"/>
              <a:t>Abstract submitted to American Medical Informatics Association (AMIA) Translational Bioinformatics Meeting </a:t>
            </a:r>
          </a:p>
          <a:p>
            <a:pPr lvl="1"/>
            <a:r>
              <a:rPr lang="en-US" dirty="0" smtClean="0"/>
              <a:t>Manuscript in preparation </a:t>
            </a:r>
          </a:p>
          <a:p>
            <a:pPr lvl="1"/>
            <a:r>
              <a:rPr lang="en-US" dirty="0" smtClean="0"/>
              <a:t>ClinGen</a:t>
            </a:r>
          </a:p>
          <a:p>
            <a:pPr lvl="1"/>
            <a:r>
              <a:rPr lang="en-US" dirty="0" smtClean="0"/>
              <a:t>IOM </a:t>
            </a:r>
            <a:r>
              <a:rPr lang="en-US" dirty="0" err="1" smtClean="0"/>
              <a:t>DIGITizE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CPIC Informatics Working Group organizing submission of terms to Laboratory Observations Identifiers Names and Codes (LOINC)</a:t>
            </a:r>
          </a:p>
          <a:p>
            <a:pPr lvl="1"/>
            <a:r>
              <a:rPr lang="en-US" dirty="0" smtClean="0"/>
              <a:t>LOINC seen as central ontology for these terms </a:t>
            </a:r>
          </a:p>
          <a:p>
            <a:pPr lvl="1"/>
            <a:r>
              <a:rPr lang="en-US" dirty="0" smtClean="0"/>
              <a:t>LOINC leadership interested </a:t>
            </a:r>
          </a:p>
          <a:p>
            <a:r>
              <a:rPr lang="en-US" dirty="0" smtClean="0"/>
              <a:t>Formal endorsement by relevant professional societies 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98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terms used to describe pharmacogenetic allele function and clinical phenotype are not standardized </a:t>
            </a:r>
          </a:p>
          <a:p>
            <a:r>
              <a:rPr lang="en-US" dirty="0" smtClean="0"/>
              <a:t>Implications </a:t>
            </a:r>
          </a:p>
          <a:p>
            <a:pPr lvl="1"/>
            <a:r>
              <a:rPr lang="en-US" dirty="0" smtClean="0"/>
              <a:t>Often confusing for clinicians and patients</a:t>
            </a:r>
          </a:p>
          <a:p>
            <a:pPr lvl="1"/>
            <a:r>
              <a:rPr lang="en-US" dirty="0" smtClean="0"/>
              <a:t>Precludes interoperability between EHR systems and portability of patient results over a patient’s lifetime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8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CPIC Phenotype Term </a:t>
            </a:r>
            <a:br>
              <a:rPr lang="en-US" dirty="0" smtClean="0"/>
            </a:br>
            <a:r>
              <a:rPr lang="en-US" dirty="0" smtClean="0"/>
              <a:t>Standardization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Purpose:</a:t>
            </a:r>
          </a:p>
          <a:p>
            <a:r>
              <a:rPr lang="en-US" dirty="0" smtClean="0"/>
              <a:t>To </a:t>
            </a:r>
            <a:r>
              <a:rPr lang="en-US" dirty="0"/>
              <a:t>standardize </a:t>
            </a:r>
            <a:r>
              <a:rPr lang="en-US" dirty="0" smtClean="0"/>
              <a:t>phenotype </a:t>
            </a:r>
            <a:r>
              <a:rPr lang="en-US" dirty="0"/>
              <a:t>terms in the </a:t>
            </a:r>
            <a:r>
              <a:rPr lang="en-US" dirty="0" smtClean="0"/>
              <a:t>CPIC guidelines and harmonize terms with external groups (e.g., </a:t>
            </a:r>
            <a:r>
              <a:rPr lang="en-US" dirty="0" err="1" smtClean="0"/>
              <a:t>ClinGen</a:t>
            </a:r>
            <a:r>
              <a:rPr lang="en-US" dirty="0" smtClean="0"/>
              <a:t>, IOM, etc.)</a:t>
            </a:r>
          </a:p>
          <a:p>
            <a:pPr lvl="1"/>
            <a:r>
              <a:rPr lang="en-US" dirty="0" smtClean="0"/>
              <a:t>Allele functional status terms (i.e. allele descriptive-Table 1 in guideline)</a:t>
            </a:r>
          </a:p>
          <a:p>
            <a:pPr lvl="2"/>
            <a:r>
              <a:rPr lang="en-US" dirty="0" smtClean="0"/>
              <a:t>Low, absent, high, intermediate</a:t>
            </a:r>
          </a:p>
          <a:p>
            <a:pPr lvl="1"/>
            <a:r>
              <a:rPr lang="en-US" dirty="0" smtClean="0"/>
              <a:t>Phenotype (i.e. diplotype descriptive-Table 2 in guideline)</a:t>
            </a:r>
          </a:p>
          <a:p>
            <a:pPr lvl="2"/>
            <a:r>
              <a:rPr lang="en-US" dirty="0" smtClean="0"/>
              <a:t>UM, EM, IM, PM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00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modified Delphi Process was </a:t>
            </a:r>
            <a:br>
              <a:rPr lang="en-US" dirty="0" smtClean="0"/>
            </a:br>
            <a:r>
              <a:rPr lang="en-US" dirty="0" smtClean="0"/>
              <a:t>used to develop consensus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47800"/>
            <a:ext cx="7267575" cy="477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39091" y="2774721"/>
            <a:ext cx="6705600" cy="107721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Five total rounds</a:t>
            </a:r>
          </a:p>
          <a:p>
            <a:pPr algn="ctr"/>
            <a:r>
              <a:rPr lang="en-US" sz="3200" dirty="0" smtClean="0"/>
              <a:t>Thank You CPIC Members!!!!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68592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Results: </a:t>
            </a:r>
            <a:r>
              <a:rPr lang="en-US" sz="4000" dirty="0" smtClean="0"/>
              <a:t>Clinical Pharmacogenetics </a:t>
            </a:r>
            <a:br>
              <a:rPr lang="en-US" sz="4000" dirty="0" smtClean="0"/>
            </a:br>
            <a:r>
              <a:rPr lang="en-US" sz="4000" dirty="0" smtClean="0"/>
              <a:t>role of expert panel members</a:t>
            </a:r>
            <a:endParaRPr lang="en-US" sz="4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80998"/>
            <a:ext cx="8229600" cy="3964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215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6" y="0"/>
            <a:ext cx="9129793" cy="6763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595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Consensus on final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Consensus defined as 70% agreement </a:t>
            </a:r>
          </a:p>
          <a:p>
            <a:pPr lvl="1"/>
            <a:r>
              <a:rPr lang="en-US" dirty="0" smtClean="0"/>
              <a:t>Allele functional status and carrier status achieved greater than 70% consensus after survey 4 (n=48)</a:t>
            </a:r>
          </a:p>
          <a:p>
            <a:pPr lvl="1"/>
            <a:r>
              <a:rPr lang="en-US" dirty="0" smtClean="0"/>
              <a:t>Drug metabolizing enzymes required survey 5 with conference call</a:t>
            </a:r>
          </a:p>
          <a:p>
            <a:r>
              <a:rPr lang="en-US" dirty="0" smtClean="0"/>
              <a:t>By the end of the </a:t>
            </a:r>
            <a:r>
              <a:rPr lang="en-US" dirty="0" err="1" smtClean="0"/>
              <a:t>delphi</a:t>
            </a:r>
            <a:r>
              <a:rPr lang="en-US" dirty="0" smtClean="0"/>
              <a:t> process, </a:t>
            </a:r>
            <a:r>
              <a:rPr lang="en-US" dirty="0"/>
              <a:t>c</a:t>
            </a:r>
            <a:r>
              <a:rPr lang="en-US" dirty="0" smtClean="0"/>
              <a:t>onsensus was reached with 90% of experts agreeing to the final terms (n=36)</a:t>
            </a:r>
          </a:p>
        </p:txBody>
      </p:sp>
    </p:spTree>
    <p:extLst>
      <p:ext uri="{BB962C8B-B14F-4D97-AF65-F5344CB8AC3E}">
        <p14:creationId xmlns:p14="http://schemas.microsoft.com/office/powerpoint/2010/main" val="11998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Final Terms and Definitions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6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115471"/>
              </p:ext>
            </p:extLst>
          </p:nvPr>
        </p:nvGraphicFramePr>
        <p:xfrm>
          <a:off x="12915" y="152400"/>
          <a:ext cx="8991599" cy="63089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1053"/>
                <a:gridCol w="1515432"/>
                <a:gridCol w="3160804"/>
                <a:gridCol w="1910459"/>
                <a:gridCol w="1113851"/>
              </a:tblGrid>
              <a:tr h="33092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Term/Gene Category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Final Term*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Functional Definition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Genetic Definition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Example diplotypes/alleles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165462">
                <a:tc rowSpan="6"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Allele Functional Status-all genes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Increased Function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Function greater than normal function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CYP2C19*17</a:t>
                      </a:r>
                      <a:endParaRPr lang="en-US" sz="1050" i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1654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Normal Function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Fully functional/wild-type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CYP2C19*1</a:t>
                      </a:r>
                      <a:endParaRPr lang="en-US" sz="1050" i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1654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Decreased Function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Function less than normal function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CYP2C19*9</a:t>
                      </a:r>
                      <a:endParaRPr lang="en-US" sz="1050" i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1654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Function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Non-functional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CYP2C19*2</a:t>
                      </a:r>
                      <a:endParaRPr lang="en-US" sz="1050" i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3309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Unknown Function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literature describing function or the allele is novel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CYP2C19*29</a:t>
                      </a:r>
                      <a:endParaRPr lang="en-US" sz="1050" i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3309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Uncertain Function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Literature supporting function is conflicting or weak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CYP2C19*12</a:t>
                      </a:r>
                      <a:endParaRPr lang="en-US" sz="1050" i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496392"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Phenotype-Drug Metabolizing Enzymes (</a:t>
                      </a: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CYP2C19, CYP2D6, CYP3A5, CYP2C9, TPMT, DPYD, UGT1A1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Ultra-rapid Metabolizer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Increased enzyme activity compared to rapid metabolizers.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Two increased function alleles, or more than 2 normal function alleles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CYP2C19*17/*17</a:t>
                      </a:r>
                      <a:endParaRPr lang="en-US" sz="1050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CYP2D6*1/*1XN</a:t>
                      </a:r>
                      <a:endParaRPr lang="en-US" sz="1050" i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4963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Rapid Metabolizer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Increased enzyme activity compared to normal metabolizers but less than ultra-rapid metabolizers.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Combinations of normal function and  increased function alleles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CYP2C19*1/*17</a:t>
                      </a:r>
                      <a:endParaRPr lang="en-US" sz="1050" i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3309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Normal Metabolizer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Fully functional enzyme activity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Combinations of normal function and decreased function alleles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CYP2C19*1/*1</a:t>
                      </a:r>
                      <a:endParaRPr lang="en-US" sz="1050" i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4963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Intermediate Metabolizer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Decreased enzyme activity (activity between normal and poor metabolizer)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Combinations of normal function, decreased function, and/or no function alleles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CYP2C19*1/*2</a:t>
                      </a:r>
                      <a:endParaRPr lang="en-US" sz="1050" i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4963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Poor Metabolizer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Little to no enzyme activity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Combination of  no function alleles and/or decreased function alleles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CYP2C19*2/*2</a:t>
                      </a:r>
                      <a:endParaRPr lang="en-US" sz="1050" i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330929">
                <a:tc rowSpan="4"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Phenotype-Transporters (</a:t>
                      </a: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SLCO1B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Increased Function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Increased transporter function compared to normal function.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One or more increased function alleles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SLCO1B1*1/*14</a:t>
                      </a:r>
                      <a:endParaRPr lang="en-US" sz="1050" i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3309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Normal Function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Fully functional transporter function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Combinations of normal function and/or decreased function alleles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SLCO1B1*1/*1</a:t>
                      </a:r>
                      <a:endParaRPr lang="en-US" sz="1050" i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4963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Decreased Function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Decreased transporter function (function between normal and poor function)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Combinations of normal function, decreased function, and/or no function alleles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SLCO1B1*1/*5</a:t>
                      </a:r>
                      <a:endParaRPr lang="en-US" sz="1050" i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4963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Poor Function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Little to no transporter function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Combination of  no function alleles and/or decreased function alleles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SLCO1B1*5/*5</a:t>
                      </a:r>
                      <a:endParaRPr lang="en-US" sz="1050" i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330929"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Phenotype-Carrier status (</a:t>
                      </a: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HLA-B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Positive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Detection of high-risk allele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Carrier of high-risk allele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HLA-B*15:02</a:t>
                      </a:r>
                      <a:endParaRPr lang="en-US" sz="1050" i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165462">
                <a:tc vMerge="1"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Negative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 risk-allele not detected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 a carrier of high-risk allele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</a:tr>
              <a:tr h="126235">
                <a:tc gridSpan="5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*All terms should begin with the gene name (e.g., CYP2D6 Poor metabolizer, TPMT Normal metabolizer, SLCO1B1 Decreased Function)</a:t>
                      </a:r>
                      <a:endParaRPr lang="en-US" sz="10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1367" marR="5136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9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2907</TotalTime>
  <Words>601</Words>
  <Application>Microsoft Office PowerPoint</Application>
  <PresentationFormat>On-screen Show (4:3)</PresentationFormat>
  <Paragraphs>117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CPIC Term Standardization for  Clinical Pharmacogenetic Test Results: Alleles and Phenotypes</vt:lpstr>
      <vt:lpstr>Background</vt:lpstr>
      <vt:lpstr>CPIC Phenotype Term  Standardization Project</vt:lpstr>
      <vt:lpstr>A modified Delphi Process was  used to develop consensus </vt:lpstr>
      <vt:lpstr>Results: Clinical Pharmacogenetics  role of expert panel members</vt:lpstr>
      <vt:lpstr>PowerPoint Presentation</vt:lpstr>
      <vt:lpstr>Consensus on final terms</vt:lpstr>
      <vt:lpstr>Final Terms and Definitions</vt:lpstr>
      <vt:lpstr>PowerPoint Presentation</vt:lpstr>
      <vt:lpstr>Next Steps </vt:lpstr>
      <vt:lpstr>Next Steps </vt:lpstr>
    </vt:vector>
  </TitlesOfParts>
  <Company>SJCRH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Caudle</dc:creator>
  <cp:lastModifiedBy>Kelly Caudle</cp:lastModifiedBy>
  <cp:revision>48</cp:revision>
  <cp:lastPrinted>2015-09-30T21:44:30Z</cp:lastPrinted>
  <dcterms:created xsi:type="dcterms:W3CDTF">2015-06-24T18:42:16Z</dcterms:created>
  <dcterms:modified xsi:type="dcterms:W3CDTF">2015-10-14T15:32:38Z</dcterms:modified>
</cp:coreProperties>
</file>