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1" r:id="rId3"/>
    <p:sldId id="274" r:id="rId4"/>
    <p:sldId id="272" r:id="rId5"/>
    <p:sldId id="263" r:id="rId6"/>
    <p:sldId id="270" r:id="rId7"/>
    <p:sldId id="264" r:id="rId8"/>
    <p:sldId id="265" r:id="rId9"/>
    <p:sldId id="266" r:id="rId10"/>
    <p:sldId id="268" r:id="rId11"/>
    <p:sldId id="273" r:id="rId12"/>
    <p:sldId id="267" r:id="rId13"/>
    <p:sldId id="259" r:id="rId14"/>
    <p:sldId id="260" r:id="rId15"/>
    <p:sldId id="261" r:id="rId16"/>
    <p:sldId id="262" r:id="rId17"/>
    <p:sldId id="26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68" autoAdjust="0"/>
    <p:restoredTop sz="87792" autoAdjust="0"/>
  </p:normalViewPr>
  <p:slideViewPr>
    <p:cSldViewPr snapToGrid="0">
      <p:cViewPr varScale="1">
        <p:scale>
          <a:sx n="95" d="100"/>
          <a:sy n="95" d="100"/>
        </p:scale>
        <p:origin x="10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62B2F8-0803-4D47-AB41-74DAFB2BDA32}" type="datetimeFigureOut">
              <a:rPr lang="en-US" smtClean="0"/>
              <a:t>11/21/2016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4CB4EB-883C-43AD-B5CF-B8EA41B6F090}" type="slidenum">
              <a:rPr lang="en-US" smtClean="0"/>
              <a:t>‹#›</a:t>
            </a:fld>
            <a:endParaRPr lang="en-US"/>
          </a:p>
        </p:txBody>
      </p:sp>
    </p:spTree>
    <p:extLst>
      <p:ext uri="{BB962C8B-B14F-4D97-AF65-F5344CB8AC3E}">
        <p14:creationId xmlns:p14="http://schemas.microsoft.com/office/powerpoint/2010/main" val="674105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4CB4EB-883C-43AD-B5CF-B8EA41B6F090}" type="slidenum">
              <a:rPr lang="en-US" smtClean="0"/>
              <a:t>4</a:t>
            </a:fld>
            <a:endParaRPr lang="en-US"/>
          </a:p>
        </p:txBody>
      </p:sp>
    </p:spTree>
    <p:extLst>
      <p:ext uri="{BB962C8B-B14F-4D97-AF65-F5344CB8AC3E}">
        <p14:creationId xmlns:p14="http://schemas.microsoft.com/office/powerpoint/2010/main" val="25045714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genes/drugs</a:t>
            </a:r>
            <a:r>
              <a:rPr lang="en-US" baseline="0" dirty="0" smtClean="0"/>
              <a:t> higher priority at this point, but will likely be considered for a future CPIC guideline </a:t>
            </a:r>
          </a:p>
          <a:p>
            <a:r>
              <a:rPr lang="en-US" baseline="0" dirty="0" smtClean="0"/>
              <a:t>Currently rated as B/C, but until a thorough evaluation of literature by experts is conducted (e.g., for guideline development), the CPIC level is often provisional </a:t>
            </a:r>
            <a:endParaRPr lang="en-US" dirty="0"/>
          </a:p>
        </p:txBody>
      </p:sp>
      <p:sp>
        <p:nvSpPr>
          <p:cNvPr id="4" name="Slide Number Placeholder 3"/>
          <p:cNvSpPr>
            <a:spLocks noGrp="1"/>
          </p:cNvSpPr>
          <p:nvPr>
            <p:ph type="sldNum" sz="quarter" idx="10"/>
          </p:nvPr>
        </p:nvSpPr>
        <p:spPr/>
        <p:txBody>
          <a:bodyPr/>
          <a:lstStyle/>
          <a:p>
            <a:fld id="{114CB4EB-883C-43AD-B5CF-B8EA41B6F090}" type="slidenum">
              <a:rPr lang="en-US" smtClean="0"/>
              <a:t>16</a:t>
            </a:fld>
            <a:endParaRPr lang="en-US"/>
          </a:p>
        </p:txBody>
      </p:sp>
    </p:spTree>
    <p:extLst>
      <p:ext uri="{BB962C8B-B14F-4D97-AF65-F5344CB8AC3E}">
        <p14:creationId xmlns:p14="http://schemas.microsoft.com/office/powerpoint/2010/main" val="1129725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4CB4EB-883C-43AD-B5CF-B8EA41B6F090}" type="slidenum">
              <a:rPr lang="en-US" smtClean="0"/>
              <a:t>5</a:t>
            </a:fld>
            <a:endParaRPr lang="en-US"/>
          </a:p>
        </p:txBody>
      </p:sp>
    </p:spTree>
    <p:extLst>
      <p:ext uri="{BB962C8B-B14F-4D97-AF65-F5344CB8AC3E}">
        <p14:creationId xmlns:p14="http://schemas.microsoft.com/office/powerpoint/2010/main" val="2684916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gene </a:t>
            </a:r>
            <a:r>
              <a:rPr lang="en-US" sz="1200" i="1" kern="1200" dirty="0" smtClean="0">
                <a:solidFill>
                  <a:schemeClr val="tx1"/>
                </a:solidFill>
                <a:effectLst/>
                <a:latin typeface="+mn-lt"/>
                <a:ea typeface="+mn-ea"/>
                <a:cs typeface="+mn-cs"/>
              </a:rPr>
              <a:t>ABCB1 </a:t>
            </a:r>
            <a:r>
              <a:rPr lang="en-US" sz="1200" kern="1200" dirty="0" smtClean="0">
                <a:solidFill>
                  <a:schemeClr val="tx1"/>
                </a:solidFill>
                <a:effectLst/>
                <a:latin typeface="+mn-lt"/>
                <a:ea typeface="+mn-ea"/>
                <a:cs typeface="+mn-cs"/>
              </a:rPr>
              <a:t>(also known as </a:t>
            </a:r>
            <a:r>
              <a:rPr lang="en-US" sz="1200" i="1" kern="1200" dirty="0" smtClean="0">
                <a:solidFill>
                  <a:schemeClr val="tx1"/>
                </a:solidFill>
                <a:effectLst/>
                <a:latin typeface="+mn-lt"/>
                <a:ea typeface="+mn-ea"/>
                <a:cs typeface="+mn-cs"/>
              </a:rPr>
              <a:t>MDR1</a:t>
            </a:r>
            <a:r>
              <a:rPr lang="en-US" sz="1200" kern="1200" dirty="0" smtClean="0">
                <a:solidFill>
                  <a:schemeClr val="tx1"/>
                </a:solidFill>
                <a:effectLst/>
                <a:latin typeface="+mn-lt"/>
                <a:ea typeface="+mn-ea"/>
                <a:cs typeface="+mn-cs"/>
              </a:rPr>
              <a:t>) codes for the efflux pump P-glycoprotein (P-</a:t>
            </a:r>
            <a:r>
              <a:rPr lang="en-US" sz="1200" kern="1200" dirty="0" err="1" smtClean="0">
                <a:solidFill>
                  <a:schemeClr val="tx1"/>
                </a:solidFill>
                <a:effectLst/>
                <a:latin typeface="+mn-lt"/>
                <a:ea typeface="+mn-ea"/>
                <a:cs typeface="+mn-cs"/>
              </a:rPr>
              <a:t>gp</a:t>
            </a:r>
            <a:r>
              <a:rPr lang="en-US" sz="1200" kern="1200" dirty="0" smtClean="0">
                <a:solidFill>
                  <a:schemeClr val="tx1"/>
                </a:solidFill>
                <a:effectLst/>
                <a:latin typeface="+mn-lt"/>
                <a:ea typeface="+mn-ea"/>
                <a:cs typeface="+mn-cs"/>
              </a:rPr>
              <a:t>), which</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plays a key role in regulating the transfer of molecules across the blood-brain barrier.  P-</a:t>
            </a:r>
            <a:r>
              <a:rPr lang="en-US" sz="1200" kern="1200" dirty="0" err="1" smtClean="0">
                <a:solidFill>
                  <a:schemeClr val="tx1"/>
                </a:solidFill>
                <a:effectLst/>
                <a:latin typeface="+mn-lt"/>
                <a:ea typeface="+mn-ea"/>
                <a:cs typeface="+mn-cs"/>
              </a:rPr>
              <a:t>gp</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protects the brain by selectively extruding exogenous compounds from the brain back into the </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bloodstream.  Many antidepressants are substrates of P-</a:t>
            </a:r>
            <a:r>
              <a:rPr lang="en-US" sz="1200" kern="1200" dirty="0" err="1" smtClean="0">
                <a:solidFill>
                  <a:schemeClr val="tx1"/>
                </a:solidFill>
                <a:effectLst/>
                <a:latin typeface="+mn-lt"/>
                <a:ea typeface="+mn-ea"/>
                <a:cs typeface="+mn-cs"/>
              </a:rPr>
              <a:t>gp</a:t>
            </a:r>
            <a:r>
              <a:rPr lang="en-US" sz="1200" kern="1200" dirty="0" smtClean="0">
                <a:solidFill>
                  <a:schemeClr val="tx1"/>
                </a:solidFill>
                <a:effectLst/>
                <a:latin typeface="+mn-lt"/>
                <a:ea typeface="+mn-ea"/>
                <a:cs typeface="+mn-cs"/>
              </a:rPr>
              <a:t>.  P-</a:t>
            </a:r>
            <a:r>
              <a:rPr lang="en-US" sz="1200" kern="1200" dirty="0" err="1" smtClean="0">
                <a:solidFill>
                  <a:schemeClr val="tx1"/>
                </a:solidFill>
                <a:effectLst/>
                <a:latin typeface="+mn-lt"/>
                <a:ea typeface="+mn-ea"/>
                <a:cs typeface="+mn-cs"/>
              </a:rPr>
              <a:t>gp</a:t>
            </a:r>
            <a:r>
              <a:rPr lang="en-US" sz="1200" kern="1200" dirty="0" smtClean="0">
                <a:solidFill>
                  <a:schemeClr val="tx1"/>
                </a:solidFill>
                <a:effectLst/>
                <a:latin typeface="+mn-lt"/>
                <a:ea typeface="+mn-ea"/>
                <a:cs typeface="+mn-cs"/>
              </a:rPr>
              <a:t> functionality is postulated to impact the concentration of active drug at the site of action (CNS), therefore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contributing to inter-individual differences in antidepressant efficacy and toxicity. Patients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who carry SNPs associated with reduced P-</a:t>
            </a:r>
            <a:r>
              <a:rPr lang="en-US" sz="1200" kern="1200" dirty="0" err="1" smtClean="0">
                <a:solidFill>
                  <a:schemeClr val="tx1"/>
                </a:solidFill>
                <a:effectLst/>
                <a:latin typeface="+mn-lt"/>
                <a:ea typeface="+mn-ea"/>
                <a:cs typeface="+mn-cs"/>
              </a:rPr>
              <a:t>gp</a:t>
            </a:r>
            <a:r>
              <a:rPr lang="en-US" sz="1200" kern="1200" dirty="0" smtClean="0">
                <a:solidFill>
                  <a:schemeClr val="tx1"/>
                </a:solidFill>
                <a:effectLst/>
                <a:latin typeface="+mn-lt"/>
                <a:ea typeface="+mn-ea"/>
                <a:cs typeface="+mn-cs"/>
              </a:rPr>
              <a:t> function may have better chance of remission with</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antidepressants that are P-</a:t>
            </a:r>
            <a:r>
              <a:rPr lang="en-US" sz="1200" kern="1200" dirty="0" err="1" smtClean="0">
                <a:solidFill>
                  <a:schemeClr val="tx1"/>
                </a:solidFill>
                <a:effectLst/>
                <a:latin typeface="+mn-lt"/>
                <a:ea typeface="+mn-ea"/>
                <a:cs typeface="+mn-cs"/>
              </a:rPr>
              <a:t>gp</a:t>
            </a:r>
            <a:r>
              <a:rPr lang="en-US" sz="1200" kern="1200" dirty="0" smtClean="0">
                <a:solidFill>
                  <a:schemeClr val="tx1"/>
                </a:solidFill>
                <a:effectLst/>
                <a:latin typeface="+mn-lt"/>
                <a:ea typeface="+mn-ea"/>
                <a:cs typeface="+mn-cs"/>
              </a:rPr>
              <a:t> substrates and may also be at higher risk for side effects.</a:t>
            </a:r>
          </a:p>
          <a:p>
            <a:r>
              <a:rPr lang="en-US" sz="1200" kern="1200" dirty="0" smtClean="0">
                <a:solidFill>
                  <a:schemeClr val="tx1"/>
                </a:solidFill>
                <a:effectLst/>
                <a:latin typeface="+mn-lt"/>
                <a:ea typeface="+mn-ea"/>
                <a:cs typeface="+mn-cs"/>
              </a:rPr>
              <a:t>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114CB4EB-883C-43AD-B5CF-B8EA41B6F090}" type="slidenum">
              <a:rPr lang="en-US" smtClean="0"/>
              <a:t>6</a:t>
            </a:fld>
            <a:endParaRPr lang="en-US"/>
          </a:p>
        </p:txBody>
      </p:sp>
    </p:spTree>
    <p:extLst>
      <p:ext uri="{BB962C8B-B14F-4D97-AF65-F5344CB8AC3E}">
        <p14:creationId xmlns:p14="http://schemas.microsoft.com/office/powerpoint/2010/main" val="3495997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Important</a:t>
            </a:r>
            <a:r>
              <a:rPr lang="en-US" baseline="0" dirty="0" smtClean="0"/>
              <a:t> to consider alternative agents</a:t>
            </a:r>
            <a:endParaRPr lang="en-US" dirty="0" smtClean="0"/>
          </a:p>
          <a:p>
            <a:r>
              <a:rPr lang="en-US" dirty="0" smtClean="0"/>
              <a:t>Many</a:t>
            </a:r>
            <a:r>
              <a:rPr lang="en-US" baseline="0" dirty="0" smtClean="0"/>
              <a:t> agents available to treat depression, including many first-line agents</a:t>
            </a:r>
          </a:p>
          <a:p>
            <a:r>
              <a:rPr lang="en-US" baseline="0" dirty="0" smtClean="0"/>
              <a:t>Not an all-inclusive list</a:t>
            </a:r>
          </a:p>
          <a:p>
            <a:endParaRPr lang="en-US" baseline="0" dirty="0" smtClean="0"/>
          </a:p>
        </p:txBody>
      </p:sp>
      <p:sp>
        <p:nvSpPr>
          <p:cNvPr id="4" name="Slide Number Placeholder 3"/>
          <p:cNvSpPr>
            <a:spLocks noGrp="1"/>
          </p:cNvSpPr>
          <p:nvPr>
            <p:ph type="sldNum" sz="quarter" idx="10"/>
          </p:nvPr>
        </p:nvSpPr>
        <p:spPr/>
        <p:txBody>
          <a:bodyPr/>
          <a:lstStyle/>
          <a:p>
            <a:fld id="{114CB4EB-883C-43AD-B5CF-B8EA41B6F090}" type="slidenum">
              <a:rPr lang="en-US" smtClean="0"/>
              <a:t>8</a:t>
            </a:fld>
            <a:endParaRPr lang="en-US"/>
          </a:p>
        </p:txBody>
      </p:sp>
    </p:spTree>
    <p:extLst>
      <p:ext uri="{BB962C8B-B14F-4D97-AF65-F5344CB8AC3E}">
        <p14:creationId xmlns:p14="http://schemas.microsoft.com/office/powerpoint/2010/main" val="4215708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Type</a:t>
            </a:r>
            <a:r>
              <a:rPr lang="en-US" baseline="0" dirty="0" smtClean="0"/>
              <a:t> of study, SNPs tested, antidepressants used, how clinical endpoints were defined, results/statistics, applicability to practice</a:t>
            </a:r>
          </a:p>
          <a:p>
            <a:endParaRPr lang="en-US" baseline="0" dirty="0" smtClean="0"/>
          </a:p>
          <a:p>
            <a:r>
              <a:rPr lang="en-US" baseline="0" dirty="0" smtClean="0"/>
              <a:t>Color-coded so easy to see at a glance which studies had positive vs. negative results</a:t>
            </a:r>
          </a:p>
          <a:p>
            <a:endParaRPr lang="en-US" baseline="0" dirty="0" smtClean="0"/>
          </a:p>
          <a:p>
            <a:r>
              <a:rPr lang="en-US" baseline="0" dirty="0" smtClean="0"/>
              <a:t>Goal – get a general idea as to the amount and quality of literature, as well as clinical utility </a:t>
            </a:r>
          </a:p>
        </p:txBody>
      </p:sp>
      <p:sp>
        <p:nvSpPr>
          <p:cNvPr id="4" name="Slide Number Placeholder 3"/>
          <p:cNvSpPr>
            <a:spLocks noGrp="1"/>
          </p:cNvSpPr>
          <p:nvPr>
            <p:ph type="sldNum" sz="quarter" idx="10"/>
          </p:nvPr>
        </p:nvSpPr>
        <p:spPr/>
        <p:txBody>
          <a:bodyPr/>
          <a:lstStyle/>
          <a:p>
            <a:fld id="{114CB4EB-883C-43AD-B5CF-B8EA41B6F090}" type="slidenum">
              <a:rPr lang="en-US" smtClean="0"/>
              <a:t>10</a:t>
            </a:fld>
            <a:endParaRPr lang="en-US"/>
          </a:p>
        </p:txBody>
      </p:sp>
    </p:spTree>
    <p:extLst>
      <p:ext uri="{BB962C8B-B14F-4D97-AF65-F5344CB8AC3E}">
        <p14:creationId xmlns:p14="http://schemas.microsoft.com/office/powerpoint/2010/main" val="32974786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High level overview – data are mixed</a:t>
            </a:r>
          </a:p>
          <a:p>
            <a:pPr lvl="0"/>
            <a:r>
              <a:rPr lang="en-US" sz="1200" kern="1200" baseline="0" dirty="0" smtClean="0">
                <a:solidFill>
                  <a:schemeClr val="tx1"/>
                </a:solidFill>
                <a:effectLst/>
                <a:latin typeface="+mn-lt"/>
                <a:ea typeface="+mn-ea"/>
                <a:cs typeface="+mn-cs"/>
              </a:rPr>
              <a:t>Some studies grouped many types of antidepressants together, others looked at one or two specific agents </a:t>
            </a:r>
            <a:endParaRPr lang="en-US" sz="1200" kern="1200" dirty="0" smtClean="0">
              <a:solidFill>
                <a:schemeClr val="tx1"/>
              </a:solidFill>
              <a:effectLst/>
              <a:latin typeface="+mn-lt"/>
              <a:ea typeface="+mn-ea"/>
              <a:cs typeface="+mn-cs"/>
            </a:endParaRP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14CB4EB-883C-43AD-B5CF-B8EA41B6F090}" type="slidenum">
              <a:rPr lang="en-US" smtClean="0"/>
              <a:t>11</a:t>
            </a:fld>
            <a:endParaRPr lang="en-US"/>
          </a:p>
        </p:txBody>
      </p:sp>
    </p:spTree>
    <p:extLst>
      <p:ext uri="{BB962C8B-B14F-4D97-AF65-F5344CB8AC3E}">
        <p14:creationId xmlns:p14="http://schemas.microsoft.com/office/powerpoint/2010/main" val="3805400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the</a:t>
            </a:r>
            <a:r>
              <a:rPr lang="en-US" baseline="0" dirty="0" smtClean="0"/>
              <a:t> gene isn’t widely tested, no CPIC guideline or low priority to become CPIC guideline</a:t>
            </a:r>
          </a:p>
          <a:p>
            <a:r>
              <a:rPr lang="en-US" baseline="0" dirty="0" smtClean="0"/>
              <a:t>GTR may not have all available tests listed</a:t>
            </a:r>
          </a:p>
          <a:p>
            <a:r>
              <a:rPr lang="en-US" dirty="0" err="1" smtClean="0"/>
              <a:t>Assurex</a:t>
            </a:r>
            <a:r>
              <a:rPr lang="en-US" dirty="0" smtClean="0"/>
              <a:t> - no,</a:t>
            </a:r>
            <a:r>
              <a:rPr lang="en-US" baseline="0" dirty="0" smtClean="0"/>
              <a:t> </a:t>
            </a:r>
            <a:r>
              <a:rPr lang="en-US" baseline="0" dirty="0" err="1" smtClean="0"/>
              <a:t>Kailos</a:t>
            </a:r>
            <a:r>
              <a:rPr lang="en-US" baseline="0" dirty="0" smtClean="0"/>
              <a:t> - yes, ARUP – no</a:t>
            </a:r>
          </a:p>
          <a:p>
            <a:endParaRPr lang="en-US" dirty="0"/>
          </a:p>
        </p:txBody>
      </p:sp>
      <p:sp>
        <p:nvSpPr>
          <p:cNvPr id="4" name="Slide Number Placeholder 3"/>
          <p:cNvSpPr>
            <a:spLocks noGrp="1"/>
          </p:cNvSpPr>
          <p:nvPr>
            <p:ph type="sldNum" sz="quarter" idx="10"/>
          </p:nvPr>
        </p:nvSpPr>
        <p:spPr/>
        <p:txBody>
          <a:bodyPr/>
          <a:lstStyle/>
          <a:p>
            <a:fld id="{114CB4EB-883C-43AD-B5CF-B8EA41B6F090}" type="slidenum">
              <a:rPr lang="en-US" smtClean="0"/>
              <a:t>12</a:t>
            </a:fld>
            <a:endParaRPr lang="en-US"/>
          </a:p>
        </p:txBody>
      </p:sp>
    </p:spTree>
    <p:extLst>
      <p:ext uri="{BB962C8B-B14F-4D97-AF65-F5344CB8AC3E}">
        <p14:creationId xmlns:p14="http://schemas.microsoft.com/office/powerpoint/2010/main" val="3086146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4CB4EB-883C-43AD-B5CF-B8EA41B6F090}" type="slidenum">
              <a:rPr lang="en-US" smtClean="0"/>
              <a:t>13</a:t>
            </a:fld>
            <a:endParaRPr lang="en-US"/>
          </a:p>
        </p:txBody>
      </p:sp>
    </p:spTree>
    <p:extLst>
      <p:ext uri="{BB962C8B-B14F-4D97-AF65-F5344CB8AC3E}">
        <p14:creationId xmlns:p14="http://schemas.microsoft.com/office/powerpoint/2010/main" val="3298790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gene/drug</a:t>
            </a:r>
            <a:r>
              <a:rPr lang="en-US" baseline="0" dirty="0" smtClean="0"/>
              <a:t> pairs currently published in CPIC guideline is level A?</a:t>
            </a:r>
            <a:endParaRPr lang="en-US" dirty="0"/>
          </a:p>
        </p:txBody>
      </p:sp>
      <p:sp>
        <p:nvSpPr>
          <p:cNvPr id="4" name="Slide Number Placeholder 3"/>
          <p:cNvSpPr>
            <a:spLocks noGrp="1"/>
          </p:cNvSpPr>
          <p:nvPr>
            <p:ph type="sldNum" sz="quarter" idx="10"/>
          </p:nvPr>
        </p:nvSpPr>
        <p:spPr/>
        <p:txBody>
          <a:bodyPr/>
          <a:lstStyle/>
          <a:p>
            <a:fld id="{114CB4EB-883C-43AD-B5CF-B8EA41B6F090}" type="slidenum">
              <a:rPr lang="en-US" smtClean="0"/>
              <a:t>14</a:t>
            </a:fld>
            <a:endParaRPr lang="en-US"/>
          </a:p>
        </p:txBody>
      </p:sp>
    </p:spTree>
    <p:extLst>
      <p:ext uri="{BB962C8B-B14F-4D97-AF65-F5344CB8AC3E}">
        <p14:creationId xmlns:p14="http://schemas.microsoft.com/office/powerpoint/2010/main" val="3380993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CD572B-300E-4946-B878-227B8738DF9D}" type="datetimeFigureOut">
              <a:rPr lang="en-US" smtClean="0"/>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A69F36-E5B6-440F-91C2-ACE12905D946}" type="slidenum">
              <a:rPr lang="en-US" smtClean="0"/>
              <a:t>‹#›</a:t>
            </a:fld>
            <a:endParaRPr lang="en-US"/>
          </a:p>
        </p:txBody>
      </p:sp>
    </p:spTree>
    <p:extLst>
      <p:ext uri="{BB962C8B-B14F-4D97-AF65-F5344CB8AC3E}">
        <p14:creationId xmlns:p14="http://schemas.microsoft.com/office/powerpoint/2010/main" val="4122237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CD572B-300E-4946-B878-227B8738DF9D}" type="datetimeFigureOut">
              <a:rPr lang="en-US" smtClean="0"/>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A69F36-E5B6-440F-91C2-ACE12905D946}" type="slidenum">
              <a:rPr lang="en-US" smtClean="0"/>
              <a:t>‹#›</a:t>
            </a:fld>
            <a:endParaRPr lang="en-US"/>
          </a:p>
        </p:txBody>
      </p:sp>
    </p:spTree>
    <p:extLst>
      <p:ext uri="{BB962C8B-B14F-4D97-AF65-F5344CB8AC3E}">
        <p14:creationId xmlns:p14="http://schemas.microsoft.com/office/powerpoint/2010/main" val="805861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CD572B-300E-4946-B878-227B8738DF9D}" type="datetimeFigureOut">
              <a:rPr lang="en-US" smtClean="0"/>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A69F36-E5B6-440F-91C2-ACE12905D946}" type="slidenum">
              <a:rPr lang="en-US" smtClean="0"/>
              <a:t>‹#›</a:t>
            </a:fld>
            <a:endParaRPr lang="en-US"/>
          </a:p>
        </p:txBody>
      </p:sp>
    </p:spTree>
    <p:extLst>
      <p:ext uri="{BB962C8B-B14F-4D97-AF65-F5344CB8AC3E}">
        <p14:creationId xmlns:p14="http://schemas.microsoft.com/office/powerpoint/2010/main" val="3608712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CD572B-300E-4946-B878-227B8738DF9D}" type="datetimeFigureOut">
              <a:rPr lang="en-US" smtClean="0"/>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A69F36-E5B6-440F-91C2-ACE12905D946}" type="slidenum">
              <a:rPr lang="en-US" smtClean="0"/>
              <a:t>‹#›</a:t>
            </a:fld>
            <a:endParaRPr lang="en-US"/>
          </a:p>
        </p:txBody>
      </p:sp>
    </p:spTree>
    <p:extLst>
      <p:ext uri="{BB962C8B-B14F-4D97-AF65-F5344CB8AC3E}">
        <p14:creationId xmlns:p14="http://schemas.microsoft.com/office/powerpoint/2010/main" val="248021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CD572B-300E-4946-B878-227B8738DF9D}" type="datetimeFigureOut">
              <a:rPr lang="en-US" smtClean="0"/>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A69F36-E5B6-440F-91C2-ACE12905D946}" type="slidenum">
              <a:rPr lang="en-US" smtClean="0"/>
              <a:t>‹#›</a:t>
            </a:fld>
            <a:endParaRPr lang="en-US"/>
          </a:p>
        </p:txBody>
      </p:sp>
    </p:spTree>
    <p:extLst>
      <p:ext uri="{BB962C8B-B14F-4D97-AF65-F5344CB8AC3E}">
        <p14:creationId xmlns:p14="http://schemas.microsoft.com/office/powerpoint/2010/main" val="2013229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CD572B-300E-4946-B878-227B8738DF9D}" type="datetimeFigureOut">
              <a:rPr lang="en-US" smtClean="0"/>
              <a:t>11/21/2016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A69F36-E5B6-440F-91C2-ACE12905D946}" type="slidenum">
              <a:rPr lang="en-US" smtClean="0"/>
              <a:t>‹#›</a:t>
            </a:fld>
            <a:endParaRPr lang="en-US"/>
          </a:p>
        </p:txBody>
      </p:sp>
    </p:spTree>
    <p:extLst>
      <p:ext uri="{BB962C8B-B14F-4D97-AF65-F5344CB8AC3E}">
        <p14:creationId xmlns:p14="http://schemas.microsoft.com/office/powerpoint/2010/main" val="691364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CD572B-300E-4946-B878-227B8738DF9D}" type="datetimeFigureOut">
              <a:rPr lang="en-US" smtClean="0"/>
              <a:t>11/21/2016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A69F36-E5B6-440F-91C2-ACE12905D946}" type="slidenum">
              <a:rPr lang="en-US" smtClean="0"/>
              <a:t>‹#›</a:t>
            </a:fld>
            <a:endParaRPr lang="en-US"/>
          </a:p>
        </p:txBody>
      </p:sp>
    </p:spTree>
    <p:extLst>
      <p:ext uri="{BB962C8B-B14F-4D97-AF65-F5344CB8AC3E}">
        <p14:creationId xmlns:p14="http://schemas.microsoft.com/office/powerpoint/2010/main" val="994844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CD572B-300E-4946-B878-227B8738DF9D}" type="datetimeFigureOut">
              <a:rPr lang="en-US" smtClean="0"/>
              <a:t>11/21/2016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A69F36-E5B6-440F-91C2-ACE12905D946}" type="slidenum">
              <a:rPr lang="en-US" smtClean="0"/>
              <a:t>‹#›</a:t>
            </a:fld>
            <a:endParaRPr lang="en-US"/>
          </a:p>
        </p:txBody>
      </p:sp>
    </p:spTree>
    <p:extLst>
      <p:ext uri="{BB962C8B-B14F-4D97-AF65-F5344CB8AC3E}">
        <p14:creationId xmlns:p14="http://schemas.microsoft.com/office/powerpoint/2010/main" val="3500225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D572B-300E-4946-B878-227B8738DF9D}" type="datetimeFigureOut">
              <a:rPr lang="en-US" smtClean="0"/>
              <a:t>11/21/2016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A69F36-E5B6-440F-91C2-ACE12905D946}" type="slidenum">
              <a:rPr lang="en-US" smtClean="0"/>
              <a:t>‹#›</a:t>
            </a:fld>
            <a:endParaRPr lang="en-US"/>
          </a:p>
        </p:txBody>
      </p:sp>
    </p:spTree>
    <p:extLst>
      <p:ext uri="{BB962C8B-B14F-4D97-AF65-F5344CB8AC3E}">
        <p14:creationId xmlns:p14="http://schemas.microsoft.com/office/powerpoint/2010/main" val="3786344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CD572B-300E-4946-B878-227B8738DF9D}" type="datetimeFigureOut">
              <a:rPr lang="en-US" smtClean="0"/>
              <a:t>11/21/2016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A69F36-E5B6-440F-91C2-ACE12905D946}" type="slidenum">
              <a:rPr lang="en-US" smtClean="0"/>
              <a:t>‹#›</a:t>
            </a:fld>
            <a:endParaRPr lang="en-US"/>
          </a:p>
        </p:txBody>
      </p:sp>
    </p:spTree>
    <p:extLst>
      <p:ext uri="{BB962C8B-B14F-4D97-AF65-F5344CB8AC3E}">
        <p14:creationId xmlns:p14="http://schemas.microsoft.com/office/powerpoint/2010/main" val="3373614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CD572B-300E-4946-B878-227B8738DF9D}" type="datetimeFigureOut">
              <a:rPr lang="en-US" smtClean="0"/>
              <a:t>11/21/2016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A69F36-E5B6-440F-91C2-ACE12905D946}" type="slidenum">
              <a:rPr lang="en-US" smtClean="0"/>
              <a:t>‹#›</a:t>
            </a:fld>
            <a:endParaRPr lang="en-US"/>
          </a:p>
        </p:txBody>
      </p:sp>
    </p:spTree>
    <p:extLst>
      <p:ext uri="{BB962C8B-B14F-4D97-AF65-F5344CB8AC3E}">
        <p14:creationId xmlns:p14="http://schemas.microsoft.com/office/powerpoint/2010/main" val="2240451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CD572B-300E-4946-B878-227B8738DF9D}" type="datetimeFigureOut">
              <a:rPr lang="en-US" smtClean="0"/>
              <a:t>11/21/2016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A69F36-E5B6-440F-91C2-ACE12905D946}" type="slidenum">
              <a:rPr lang="en-US" smtClean="0"/>
              <a:t>‹#›</a:t>
            </a:fld>
            <a:endParaRPr lang="en-US"/>
          </a:p>
        </p:txBody>
      </p:sp>
    </p:spTree>
    <p:extLst>
      <p:ext uri="{BB962C8B-B14F-4D97-AF65-F5344CB8AC3E}">
        <p14:creationId xmlns:p14="http://schemas.microsoft.com/office/powerpoint/2010/main" val="1688581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845562"/>
            <a:ext cx="12192000" cy="1003217"/>
          </a:xfrm>
        </p:spPr>
        <p:txBody>
          <a:bodyPr>
            <a:normAutofit fontScale="90000"/>
          </a:bodyPr>
          <a:lstStyle/>
          <a:p>
            <a:r>
              <a:rPr lang="en-US" sz="5400" dirty="0" smtClean="0"/>
              <a:t>Prioritization of Genes and Drugs for CPIC Guideline Development</a:t>
            </a:r>
            <a:endParaRPr lang="en-US" sz="5400" dirty="0"/>
          </a:p>
        </p:txBody>
      </p:sp>
      <p:sp>
        <p:nvSpPr>
          <p:cNvPr id="3" name="Subtitle 2"/>
          <p:cNvSpPr>
            <a:spLocks noGrp="1"/>
          </p:cNvSpPr>
          <p:nvPr>
            <p:ph type="subTitle" idx="1"/>
          </p:nvPr>
        </p:nvSpPr>
        <p:spPr>
          <a:xfrm>
            <a:off x="0" y="4022579"/>
            <a:ext cx="12192000" cy="1655762"/>
          </a:xfrm>
        </p:spPr>
        <p:txBody>
          <a:bodyPr>
            <a:normAutofit/>
          </a:bodyPr>
          <a:lstStyle/>
          <a:p>
            <a:pPr>
              <a:lnSpc>
                <a:spcPct val="100000"/>
              </a:lnSpc>
              <a:spcBef>
                <a:spcPts val="0"/>
              </a:spcBef>
            </a:pPr>
            <a:r>
              <a:rPr lang="en-US" sz="3600" dirty="0" smtClean="0"/>
              <a:t>Roseann S. </a:t>
            </a:r>
            <a:r>
              <a:rPr lang="en-US" sz="3600" dirty="0" err="1" smtClean="0"/>
              <a:t>Gammal</a:t>
            </a:r>
            <a:r>
              <a:rPr lang="en-US" sz="3600" dirty="0" smtClean="0"/>
              <a:t>, </a:t>
            </a:r>
            <a:r>
              <a:rPr lang="en-US" sz="3600" dirty="0" err="1" smtClean="0"/>
              <a:t>PharmD</a:t>
            </a:r>
            <a:r>
              <a:rPr lang="en-US" sz="3600" dirty="0" smtClean="0"/>
              <a:t>, BCPS</a:t>
            </a:r>
          </a:p>
          <a:p>
            <a:pPr>
              <a:lnSpc>
                <a:spcPct val="100000"/>
              </a:lnSpc>
              <a:spcBef>
                <a:spcPts val="0"/>
              </a:spcBef>
            </a:pPr>
            <a:r>
              <a:rPr lang="en-US" sz="3600" dirty="0" smtClean="0"/>
              <a:t>Pharmacogenomics Clinical Specialist</a:t>
            </a:r>
            <a:endParaRPr lang="en-US" sz="3600" dirty="0"/>
          </a:p>
        </p:txBody>
      </p:sp>
      <p:sp>
        <p:nvSpPr>
          <p:cNvPr id="5" name="Rectangle 4"/>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a:t>
            </a:r>
            <a:endParaRPr lang="en-US" sz="4400" dirty="0">
              <a:solidFill>
                <a:schemeClr val="tx1"/>
              </a:solidFill>
              <a:latin typeface="+mj-lt"/>
            </a:endParaRPr>
          </a:p>
        </p:txBody>
      </p:sp>
      <p:pic>
        <p:nvPicPr>
          <p:cNvPr id="1028" name="Picture 4" descr="cpic-full-6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8283" y="115196"/>
            <a:ext cx="5286934" cy="17623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8647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srcRect t="31458" r="25793" b="8135"/>
          <a:stretch/>
        </p:blipFill>
        <p:spPr>
          <a:xfrm>
            <a:off x="41916" y="1174262"/>
            <a:ext cx="12150084" cy="5560646"/>
          </a:xfrm>
          <a:prstGeom prst="rect">
            <a:avLst/>
          </a:prstGeom>
        </p:spPr>
      </p:pic>
      <p:sp>
        <p:nvSpPr>
          <p:cNvPr id="5" name="Rectangle 4"/>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4. Evaluate the evidence</a:t>
            </a:r>
            <a:endParaRPr lang="en-US" sz="4400" dirty="0">
              <a:solidFill>
                <a:schemeClr val="tx1"/>
              </a:solidFill>
              <a:latin typeface="+mj-lt"/>
            </a:endParaRPr>
          </a:p>
        </p:txBody>
      </p:sp>
    </p:spTree>
    <p:extLst>
      <p:ext uri="{BB962C8B-B14F-4D97-AF65-F5344CB8AC3E}">
        <p14:creationId xmlns:p14="http://schemas.microsoft.com/office/powerpoint/2010/main" val="15037035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4. Evaluate the evidence</a:t>
            </a:r>
            <a:endParaRPr lang="en-US" sz="4400" dirty="0">
              <a:solidFill>
                <a:schemeClr val="tx1"/>
              </a:solidFill>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2435990143"/>
              </p:ext>
            </p:extLst>
          </p:nvPr>
        </p:nvGraphicFramePr>
        <p:xfrm>
          <a:off x="705103" y="1330282"/>
          <a:ext cx="10781793" cy="3992880"/>
        </p:xfrm>
        <a:graphic>
          <a:graphicData uri="http://schemas.openxmlformats.org/drawingml/2006/table">
            <a:tbl>
              <a:tblPr firstRow="1" bandRow="1">
                <a:tableStyleId>{5C22544A-7EE6-4342-B048-85BDC9FD1C3A}</a:tableStyleId>
              </a:tblPr>
              <a:tblGrid>
                <a:gridCol w="3593931"/>
                <a:gridCol w="3593931"/>
                <a:gridCol w="3593931"/>
              </a:tblGrid>
              <a:tr h="469054">
                <a:tc>
                  <a:txBody>
                    <a:bodyPr/>
                    <a:lstStyle/>
                    <a:p>
                      <a:pPr algn="ctr"/>
                      <a:r>
                        <a:rPr lang="en-US" sz="2800" i="1" dirty="0" smtClean="0"/>
                        <a:t>ABCB1</a:t>
                      </a:r>
                      <a:r>
                        <a:rPr lang="en-US" sz="2800" baseline="0" dirty="0" smtClean="0"/>
                        <a:t> </a:t>
                      </a:r>
                      <a:r>
                        <a:rPr lang="en-US" sz="2800" dirty="0" smtClean="0"/>
                        <a:t>SNP</a:t>
                      </a:r>
                      <a:endParaRPr lang="en-US" sz="2800" dirty="0"/>
                    </a:p>
                  </a:txBody>
                  <a:tcPr/>
                </a:tc>
                <a:tc>
                  <a:txBody>
                    <a:bodyPr/>
                    <a:lstStyle/>
                    <a:p>
                      <a:pPr algn="ctr"/>
                      <a:r>
                        <a:rPr lang="en-US" sz="2800" dirty="0" smtClean="0"/>
                        <a:t>Association</a:t>
                      </a:r>
                      <a:r>
                        <a:rPr lang="en-US" sz="2800" baseline="0" dirty="0" smtClean="0"/>
                        <a:t> Found</a:t>
                      </a:r>
                      <a:endParaRPr lang="en-US" sz="2800" dirty="0"/>
                    </a:p>
                  </a:txBody>
                  <a:tcPr/>
                </a:tc>
                <a:tc>
                  <a:txBody>
                    <a:bodyPr/>
                    <a:lstStyle/>
                    <a:p>
                      <a:pPr algn="ctr"/>
                      <a:r>
                        <a:rPr lang="en-US" sz="2800" dirty="0" smtClean="0"/>
                        <a:t>No Association</a:t>
                      </a:r>
                      <a:r>
                        <a:rPr lang="en-US" sz="2800" baseline="0" dirty="0" smtClean="0"/>
                        <a:t> Found</a:t>
                      </a:r>
                      <a:endParaRPr lang="en-US" sz="2800" dirty="0"/>
                    </a:p>
                  </a:txBody>
                  <a:tcPr/>
                </a:tc>
              </a:tr>
              <a:tr h="368346">
                <a:tc>
                  <a:txBody>
                    <a:bodyPr/>
                    <a:lstStyle/>
                    <a:p>
                      <a:pPr algn="ctr"/>
                      <a:r>
                        <a:rPr lang="en-US" sz="3200" dirty="0" smtClean="0"/>
                        <a:t>rs2032583</a:t>
                      </a:r>
                      <a:endParaRPr lang="en-US" sz="3200" dirty="0"/>
                    </a:p>
                  </a:txBody>
                  <a:tcPr/>
                </a:tc>
                <a:tc>
                  <a:txBody>
                    <a:bodyPr/>
                    <a:lstStyle/>
                    <a:p>
                      <a:pPr algn="ctr"/>
                      <a:r>
                        <a:rPr lang="en-US" sz="3200" dirty="0" smtClean="0"/>
                        <a:t>5</a:t>
                      </a:r>
                      <a:endParaRPr lang="en-US" sz="3200" dirty="0"/>
                    </a:p>
                  </a:txBody>
                  <a:tcPr/>
                </a:tc>
                <a:tc>
                  <a:txBody>
                    <a:bodyPr/>
                    <a:lstStyle/>
                    <a:p>
                      <a:pPr algn="ctr"/>
                      <a:r>
                        <a:rPr lang="en-US" sz="3200" dirty="0" smtClean="0"/>
                        <a:t>2</a:t>
                      </a:r>
                      <a:endParaRPr lang="en-US" sz="3200" dirty="0"/>
                    </a:p>
                  </a:txBody>
                  <a:tcPr/>
                </a:tc>
              </a:tr>
              <a:tr h="368346">
                <a:tc>
                  <a:txBody>
                    <a:bodyPr/>
                    <a:lstStyle/>
                    <a:p>
                      <a:pPr algn="ctr"/>
                      <a:r>
                        <a:rPr lang="en-US" sz="3200" dirty="0" smtClean="0"/>
                        <a:t>rs2235015</a:t>
                      </a:r>
                      <a:endParaRPr lang="en-US" sz="3200" dirty="0"/>
                    </a:p>
                  </a:txBody>
                  <a:tcPr/>
                </a:tc>
                <a:tc>
                  <a:txBody>
                    <a:bodyPr/>
                    <a:lstStyle/>
                    <a:p>
                      <a:pPr algn="ctr"/>
                      <a:r>
                        <a:rPr lang="en-US" sz="3200" dirty="0" smtClean="0"/>
                        <a:t>3</a:t>
                      </a:r>
                      <a:endParaRPr lang="en-US" sz="3200" dirty="0"/>
                    </a:p>
                  </a:txBody>
                  <a:tcPr/>
                </a:tc>
                <a:tc>
                  <a:txBody>
                    <a:bodyPr/>
                    <a:lstStyle/>
                    <a:p>
                      <a:pPr algn="ctr"/>
                      <a:r>
                        <a:rPr lang="en-US" sz="3200" dirty="0" smtClean="0"/>
                        <a:t>3</a:t>
                      </a:r>
                      <a:endParaRPr lang="en-US" sz="3200" dirty="0"/>
                    </a:p>
                  </a:txBody>
                  <a:tcPr/>
                </a:tc>
              </a:tr>
              <a:tr h="368346">
                <a:tc>
                  <a:txBody>
                    <a:bodyPr/>
                    <a:lstStyle/>
                    <a:p>
                      <a:pPr algn="ctr"/>
                      <a:r>
                        <a:rPr lang="en-US" sz="3200" dirty="0" smtClean="0"/>
                        <a:t>rs2235040</a:t>
                      </a:r>
                      <a:endParaRPr lang="en-US" sz="3200" dirty="0"/>
                    </a:p>
                  </a:txBody>
                  <a:tcPr/>
                </a:tc>
                <a:tc>
                  <a:txBody>
                    <a:bodyPr/>
                    <a:lstStyle/>
                    <a:p>
                      <a:pPr algn="ctr"/>
                      <a:r>
                        <a:rPr lang="en-US" sz="3200" dirty="0" smtClean="0"/>
                        <a:t>3</a:t>
                      </a:r>
                      <a:endParaRPr lang="en-US" sz="3200" dirty="0"/>
                    </a:p>
                  </a:txBody>
                  <a:tcPr/>
                </a:tc>
                <a:tc>
                  <a:txBody>
                    <a:bodyPr/>
                    <a:lstStyle/>
                    <a:p>
                      <a:pPr algn="ctr"/>
                      <a:r>
                        <a:rPr lang="en-US" sz="3200" dirty="0" smtClean="0"/>
                        <a:t>1</a:t>
                      </a:r>
                      <a:endParaRPr lang="en-US" sz="3200" dirty="0"/>
                    </a:p>
                  </a:txBody>
                  <a:tcPr/>
                </a:tc>
              </a:tr>
              <a:tr h="368346">
                <a:tc>
                  <a:txBody>
                    <a:bodyPr/>
                    <a:lstStyle/>
                    <a:p>
                      <a:pPr algn="ctr"/>
                      <a:r>
                        <a:rPr lang="en-US" sz="3200" dirty="0" smtClean="0"/>
                        <a:t>rs1045642</a:t>
                      </a:r>
                      <a:endParaRPr lang="en-US" sz="3200" dirty="0"/>
                    </a:p>
                  </a:txBody>
                  <a:tcPr/>
                </a:tc>
                <a:tc>
                  <a:txBody>
                    <a:bodyPr/>
                    <a:lstStyle/>
                    <a:p>
                      <a:pPr algn="ctr"/>
                      <a:r>
                        <a:rPr lang="en-US" sz="3200" dirty="0" smtClean="0"/>
                        <a:t>9</a:t>
                      </a:r>
                      <a:endParaRPr lang="en-US" sz="3200" dirty="0"/>
                    </a:p>
                  </a:txBody>
                  <a:tcPr/>
                </a:tc>
                <a:tc>
                  <a:txBody>
                    <a:bodyPr/>
                    <a:lstStyle/>
                    <a:p>
                      <a:pPr algn="ctr"/>
                      <a:r>
                        <a:rPr lang="en-US" sz="3200" dirty="0" smtClean="0"/>
                        <a:t>10</a:t>
                      </a:r>
                      <a:endParaRPr lang="en-US" sz="3200" dirty="0"/>
                    </a:p>
                  </a:txBody>
                  <a:tcPr/>
                </a:tc>
              </a:tr>
              <a:tr h="368346">
                <a:tc>
                  <a:txBody>
                    <a:bodyPr/>
                    <a:lstStyle/>
                    <a:p>
                      <a:pPr algn="ctr"/>
                      <a:r>
                        <a:rPr lang="en-US" sz="3200" dirty="0" smtClean="0"/>
                        <a:t>rs1128503</a:t>
                      </a:r>
                      <a:endParaRPr lang="en-US" sz="3200" dirty="0"/>
                    </a:p>
                  </a:txBody>
                  <a:tcPr/>
                </a:tc>
                <a:tc>
                  <a:txBody>
                    <a:bodyPr/>
                    <a:lstStyle/>
                    <a:p>
                      <a:pPr algn="ctr"/>
                      <a:r>
                        <a:rPr lang="en-US" sz="3200" dirty="0" smtClean="0"/>
                        <a:t>3</a:t>
                      </a:r>
                      <a:endParaRPr lang="en-US" sz="3200" dirty="0"/>
                    </a:p>
                  </a:txBody>
                  <a:tcPr/>
                </a:tc>
                <a:tc>
                  <a:txBody>
                    <a:bodyPr/>
                    <a:lstStyle/>
                    <a:p>
                      <a:pPr algn="ctr"/>
                      <a:r>
                        <a:rPr lang="en-US" sz="3200" dirty="0" smtClean="0"/>
                        <a:t>6</a:t>
                      </a:r>
                      <a:endParaRPr lang="en-US" sz="3200" dirty="0"/>
                    </a:p>
                  </a:txBody>
                  <a:tcPr/>
                </a:tc>
              </a:tr>
              <a:tr h="0">
                <a:tc>
                  <a:txBody>
                    <a:bodyPr/>
                    <a:lstStyle/>
                    <a:p>
                      <a:pPr algn="ctr"/>
                      <a:r>
                        <a:rPr lang="en-US" sz="3200" dirty="0" smtClean="0"/>
                        <a:t>rs2032582</a:t>
                      </a:r>
                      <a:endParaRPr lang="en-US" sz="3200" dirty="0"/>
                    </a:p>
                  </a:txBody>
                  <a:tcPr/>
                </a:tc>
                <a:tc>
                  <a:txBody>
                    <a:bodyPr/>
                    <a:lstStyle/>
                    <a:p>
                      <a:pPr algn="ctr"/>
                      <a:r>
                        <a:rPr lang="en-US" sz="3200" dirty="0" smtClean="0"/>
                        <a:t>4</a:t>
                      </a:r>
                      <a:endParaRPr lang="en-US" sz="3200" dirty="0"/>
                    </a:p>
                  </a:txBody>
                  <a:tcPr/>
                </a:tc>
                <a:tc>
                  <a:txBody>
                    <a:bodyPr/>
                    <a:lstStyle/>
                    <a:p>
                      <a:pPr algn="ctr"/>
                      <a:r>
                        <a:rPr lang="en-US" sz="3200" dirty="0" smtClean="0"/>
                        <a:t>9</a:t>
                      </a:r>
                      <a:endParaRPr lang="en-US" sz="3200" dirty="0"/>
                    </a:p>
                  </a:txBody>
                  <a:tcPr/>
                </a:tc>
              </a:tr>
            </a:tbl>
          </a:graphicData>
        </a:graphic>
      </p:graphicFrame>
      <p:sp>
        <p:nvSpPr>
          <p:cNvPr id="6" name="TextBox 5"/>
          <p:cNvSpPr txBox="1"/>
          <p:nvPr/>
        </p:nvSpPr>
        <p:spPr>
          <a:xfrm>
            <a:off x="958087" y="5690952"/>
            <a:ext cx="10275824" cy="954107"/>
          </a:xfrm>
          <a:prstGeom prst="rect">
            <a:avLst/>
          </a:prstGeom>
          <a:noFill/>
        </p:spPr>
        <p:txBody>
          <a:bodyPr wrap="square" rtlCol="0">
            <a:spAutoFit/>
          </a:bodyPr>
          <a:lstStyle/>
          <a:p>
            <a:pPr algn="ctr"/>
            <a:r>
              <a:rPr lang="en-US" sz="2800" dirty="0" smtClean="0"/>
              <a:t>Need further analysis: study quality, antidepressants included, clinical endpoints – efficacy vs. safety, etc.</a:t>
            </a:r>
            <a:endParaRPr lang="en-US" sz="2800" dirty="0"/>
          </a:p>
        </p:txBody>
      </p:sp>
    </p:spTree>
    <p:extLst>
      <p:ext uri="{BB962C8B-B14F-4D97-AF65-F5344CB8AC3E}">
        <p14:creationId xmlns:p14="http://schemas.microsoft.com/office/powerpoint/2010/main" val="26860871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srcRect l="439" t="9375" r="1171" b="7032"/>
          <a:stretch/>
        </p:blipFill>
        <p:spPr>
          <a:xfrm>
            <a:off x="15766" y="1166648"/>
            <a:ext cx="12192000" cy="5964402"/>
          </a:xfrm>
          <a:prstGeom prst="rect">
            <a:avLst/>
          </a:prstGeom>
        </p:spPr>
      </p:pic>
      <p:sp>
        <p:nvSpPr>
          <p:cNvPr id="4" name="Rectangle 3"/>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5. Evaluate the degree of testing</a:t>
            </a:r>
            <a:endParaRPr lang="en-US" sz="4400" dirty="0">
              <a:solidFill>
                <a:schemeClr val="tx1"/>
              </a:solidFill>
              <a:latin typeface="+mj-lt"/>
            </a:endParaRPr>
          </a:p>
        </p:txBody>
      </p:sp>
      <p:sp>
        <p:nvSpPr>
          <p:cNvPr id="5" name="Donut 4"/>
          <p:cNvSpPr/>
          <p:nvPr/>
        </p:nvSpPr>
        <p:spPr>
          <a:xfrm>
            <a:off x="15766" y="1973074"/>
            <a:ext cx="1181100" cy="647700"/>
          </a:xfrm>
          <a:prstGeom prst="donut">
            <a:avLst>
              <a:gd name="adj" fmla="val 743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Donut 5"/>
          <p:cNvSpPr/>
          <p:nvPr/>
        </p:nvSpPr>
        <p:spPr>
          <a:xfrm>
            <a:off x="517505" y="3095116"/>
            <a:ext cx="1021842" cy="695700"/>
          </a:xfrm>
          <a:prstGeom prst="donut">
            <a:avLst>
              <a:gd name="adj" fmla="val 611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8872586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13570" y="1661847"/>
            <a:ext cx="10213264" cy="4143177"/>
            <a:chOff x="2095742" y="2207200"/>
            <a:chExt cx="10213264" cy="4143177"/>
          </a:xfrm>
        </p:grpSpPr>
        <p:sp>
          <p:nvSpPr>
            <p:cNvPr id="12" name="Rectangle 11"/>
            <p:cNvSpPr/>
            <p:nvPr/>
          </p:nvSpPr>
          <p:spPr>
            <a:xfrm>
              <a:off x="2585258" y="5140398"/>
              <a:ext cx="1251284" cy="1209979"/>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b="1" dirty="0" smtClean="0"/>
                <a:t>A</a:t>
              </a:r>
              <a:endParaRPr lang="en-US" sz="9600" b="1" dirty="0"/>
            </a:p>
          </p:txBody>
        </p:sp>
        <p:sp>
          <p:nvSpPr>
            <p:cNvPr id="13" name="Rectangle 12"/>
            <p:cNvSpPr/>
            <p:nvPr/>
          </p:nvSpPr>
          <p:spPr>
            <a:xfrm>
              <a:off x="5246241" y="5140397"/>
              <a:ext cx="1251284" cy="1209979"/>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b="1" dirty="0" smtClean="0"/>
                <a:t>B</a:t>
              </a:r>
              <a:endParaRPr lang="en-US" sz="9600" b="1" dirty="0"/>
            </a:p>
          </p:txBody>
        </p:sp>
        <p:sp>
          <p:nvSpPr>
            <p:cNvPr id="14" name="Rectangle 13"/>
            <p:cNvSpPr/>
            <p:nvPr/>
          </p:nvSpPr>
          <p:spPr>
            <a:xfrm>
              <a:off x="7907224" y="5140397"/>
              <a:ext cx="1251284" cy="1209979"/>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b="1" dirty="0" smtClean="0"/>
                <a:t>C</a:t>
              </a:r>
              <a:endParaRPr lang="en-US" sz="9600" b="1" dirty="0"/>
            </a:p>
          </p:txBody>
        </p:sp>
        <p:sp>
          <p:nvSpPr>
            <p:cNvPr id="15" name="Rectangle 14"/>
            <p:cNvSpPr/>
            <p:nvPr/>
          </p:nvSpPr>
          <p:spPr>
            <a:xfrm>
              <a:off x="10568207" y="5140397"/>
              <a:ext cx="1251284" cy="1209979"/>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b="1" dirty="0" smtClean="0"/>
                <a:t>D</a:t>
              </a:r>
              <a:endParaRPr lang="en-US" sz="9600" b="1" dirty="0"/>
            </a:p>
          </p:txBody>
        </p:sp>
        <p:sp>
          <p:nvSpPr>
            <p:cNvPr id="21" name="Right Brace 20"/>
            <p:cNvSpPr/>
            <p:nvPr/>
          </p:nvSpPr>
          <p:spPr>
            <a:xfrm rot="16200000">
              <a:off x="9405154" y="2563881"/>
              <a:ext cx="909791" cy="3918883"/>
            </a:xfrm>
            <a:prstGeom prst="rightBrace">
              <a:avLst>
                <a:gd name="adj1" fmla="val 24202"/>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Right Brace 21"/>
            <p:cNvSpPr/>
            <p:nvPr/>
          </p:nvSpPr>
          <p:spPr>
            <a:xfrm rot="16200000">
              <a:off x="4089804" y="2549581"/>
              <a:ext cx="909791" cy="3918883"/>
            </a:xfrm>
            <a:prstGeom prst="rightBrace">
              <a:avLst>
                <a:gd name="adj1" fmla="val 24202"/>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TextBox 2"/>
            <p:cNvSpPr txBox="1"/>
            <p:nvPr/>
          </p:nvSpPr>
          <p:spPr>
            <a:xfrm>
              <a:off x="2095742" y="2207200"/>
              <a:ext cx="4897914" cy="1692771"/>
            </a:xfrm>
            <a:prstGeom prst="rect">
              <a:avLst/>
            </a:prstGeom>
            <a:noFill/>
          </p:spPr>
          <p:txBody>
            <a:bodyPr wrap="square" rtlCol="0">
              <a:spAutoFit/>
            </a:bodyPr>
            <a:lstStyle/>
            <a:p>
              <a:pPr algn="ctr"/>
              <a:r>
                <a:rPr lang="en-US" sz="4000" i="1" dirty="0" smtClean="0">
                  <a:solidFill>
                    <a:srgbClr val="92D050"/>
                  </a:solidFill>
                </a:rPr>
                <a:t>Actionable </a:t>
              </a:r>
            </a:p>
            <a:p>
              <a:pPr algn="ctr"/>
              <a:r>
                <a:rPr lang="en-US" sz="3200" dirty="0" smtClean="0"/>
                <a:t>At least one change in prescribing is recommended </a:t>
              </a:r>
              <a:endParaRPr lang="en-US" sz="3200" dirty="0"/>
            </a:p>
          </p:txBody>
        </p:sp>
        <p:sp>
          <p:nvSpPr>
            <p:cNvPr id="11" name="TextBox 10"/>
            <p:cNvSpPr txBox="1"/>
            <p:nvPr/>
          </p:nvSpPr>
          <p:spPr>
            <a:xfrm>
              <a:off x="7411092" y="2221499"/>
              <a:ext cx="4897914" cy="1692771"/>
            </a:xfrm>
            <a:prstGeom prst="rect">
              <a:avLst/>
            </a:prstGeom>
            <a:noFill/>
          </p:spPr>
          <p:txBody>
            <a:bodyPr wrap="square" rtlCol="0">
              <a:spAutoFit/>
            </a:bodyPr>
            <a:lstStyle/>
            <a:p>
              <a:pPr algn="ctr"/>
              <a:r>
                <a:rPr lang="en-US" sz="4000" i="1" dirty="0" smtClean="0">
                  <a:solidFill>
                    <a:srgbClr val="FF0000"/>
                  </a:solidFill>
                </a:rPr>
                <a:t>Not Actionable </a:t>
              </a:r>
            </a:p>
            <a:p>
              <a:pPr algn="ctr"/>
              <a:r>
                <a:rPr lang="en-US" sz="3200" dirty="0" smtClean="0"/>
                <a:t>No prescribing actions are recommended </a:t>
              </a:r>
              <a:endParaRPr lang="en-US" sz="3200" dirty="0"/>
            </a:p>
          </p:txBody>
        </p:sp>
      </p:grpSp>
      <p:sp>
        <p:nvSpPr>
          <p:cNvPr id="4" name="TextBox 3"/>
          <p:cNvSpPr txBox="1"/>
          <p:nvPr/>
        </p:nvSpPr>
        <p:spPr>
          <a:xfrm>
            <a:off x="295970" y="4661424"/>
            <a:ext cx="1117600" cy="1077218"/>
          </a:xfrm>
          <a:prstGeom prst="rect">
            <a:avLst/>
          </a:prstGeom>
          <a:noFill/>
        </p:spPr>
        <p:txBody>
          <a:bodyPr wrap="square" rtlCol="0">
            <a:spAutoFit/>
          </a:bodyPr>
          <a:lstStyle/>
          <a:p>
            <a:pPr algn="ctr"/>
            <a:r>
              <a:rPr lang="en-US" sz="3200" b="1" dirty="0" smtClean="0"/>
              <a:t>CPIC Level</a:t>
            </a:r>
            <a:endParaRPr lang="en-US" sz="3200" b="1" dirty="0"/>
          </a:p>
        </p:txBody>
      </p:sp>
      <p:sp>
        <p:nvSpPr>
          <p:cNvPr id="10" name="Rectangle 9"/>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6. Assign CPIC level to gene/drug pair</a:t>
            </a:r>
            <a:endParaRPr lang="en-US" sz="4400" dirty="0">
              <a:solidFill>
                <a:schemeClr val="tx1"/>
              </a:solidFill>
              <a:latin typeface="+mj-lt"/>
            </a:endParaRPr>
          </a:p>
        </p:txBody>
      </p:sp>
    </p:spTree>
    <p:extLst>
      <p:ext uri="{BB962C8B-B14F-4D97-AF65-F5344CB8AC3E}">
        <p14:creationId xmlns:p14="http://schemas.microsoft.com/office/powerpoint/2010/main" val="18915900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78568" y="1966358"/>
            <a:ext cx="1251284" cy="1209979"/>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b="1" dirty="0" smtClean="0"/>
              <a:t>A</a:t>
            </a:r>
            <a:endParaRPr lang="en-US" sz="9600" b="1" dirty="0"/>
          </a:p>
        </p:txBody>
      </p:sp>
      <p:sp>
        <p:nvSpPr>
          <p:cNvPr id="5" name="TextBox 4"/>
          <p:cNvSpPr txBox="1"/>
          <p:nvPr/>
        </p:nvSpPr>
        <p:spPr>
          <a:xfrm>
            <a:off x="2550694" y="1822715"/>
            <a:ext cx="9352547" cy="1077218"/>
          </a:xfrm>
          <a:prstGeom prst="rect">
            <a:avLst/>
          </a:prstGeom>
          <a:noFill/>
        </p:spPr>
        <p:txBody>
          <a:bodyPr wrap="square" rtlCol="0">
            <a:spAutoFit/>
          </a:bodyPr>
          <a:lstStyle/>
          <a:p>
            <a:r>
              <a:rPr lang="en-US" sz="3200" dirty="0" smtClean="0"/>
              <a:t>Genetic information </a:t>
            </a:r>
            <a:r>
              <a:rPr lang="en-US" sz="3200" b="1" dirty="0" smtClean="0">
                <a:solidFill>
                  <a:srgbClr val="92D050"/>
                </a:solidFill>
              </a:rPr>
              <a:t>should</a:t>
            </a:r>
            <a:r>
              <a:rPr lang="en-US" sz="3200" dirty="0" smtClean="0"/>
              <a:t> be used to change prescribing of affected drug.</a:t>
            </a:r>
            <a:endParaRPr lang="en-US" sz="3200" dirty="0"/>
          </a:p>
        </p:txBody>
      </p:sp>
      <p:sp>
        <p:nvSpPr>
          <p:cNvPr id="6" name="Rectangle 5"/>
          <p:cNvSpPr/>
          <p:nvPr/>
        </p:nvSpPr>
        <p:spPr>
          <a:xfrm>
            <a:off x="978568" y="4252358"/>
            <a:ext cx="1251284" cy="1209979"/>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b="1" dirty="0" smtClean="0"/>
              <a:t>B</a:t>
            </a:r>
            <a:endParaRPr lang="en-US" sz="9600" b="1" dirty="0"/>
          </a:p>
        </p:txBody>
      </p:sp>
      <p:sp>
        <p:nvSpPr>
          <p:cNvPr id="7" name="Rectangle 6"/>
          <p:cNvSpPr/>
          <p:nvPr/>
        </p:nvSpPr>
        <p:spPr>
          <a:xfrm>
            <a:off x="2550695" y="4109179"/>
            <a:ext cx="9352547" cy="2062103"/>
          </a:xfrm>
          <a:prstGeom prst="rect">
            <a:avLst/>
          </a:prstGeom>
        </p:spPr>
        <p:txBody>
          <a:bodyPr wrap="square">
            <a:spAutoFit/>
          </a:bodyPr>
          <a:lstStyle/>
          <a:p>
            <a:r>
              <a:rPr lang="en-US" sz="3200" b="0" i="0" dirty="0" smtClean="0">
                <a:solidFill>
                  <a:srgbClr val="000000"/>
                </a:solidFill>
                <a:effectLst/>
              </a:rPr>
              <a:t>Genetic information </a:t>
            </a:r>
            <a:r>
              <a:rPr lang="en-US" sz="3200" b="1" i="0" dirty="0" smtClean="0">
                <a:solidFill>
                  <a:srgbClr val="92D050"/>
                </a:solidFill>
                <a:effectLst/>
              </a:rPr>
              <a:t>could</a:t>
            </a:r>
            <a:r>
              <a:rPr lang="en-US" sz="3200" b="0" i="0" dirty="0" smtClean="0">
                <a:solidFill>
                  <a:srgbClr val="000000"/>
                </a:solidFill>
                <a:effectLst/>
              </a:rPr>
              <a:t> be used to change prescribing of the affected drug because alternative therapies/dosing are extremely likely to be as effective and as safe as non-genetically based dosing.</a:t>
            </a:r>
            <a:endParaRPr lang="en-US" sz="3200" dirty="0"/>
          </a:p>
        </p:txBody>
      </p:sp>
      <p:sp>
        <p:nvSpPr>
          <p:cNvPr id="8" name="Rectangle 7"/>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CPIC levels A and B are </a:t>
            </a:r>
            <a:r>
              <a:rPr lang="en-US" sz="4400" b="1" i="1" dirty="0" smtClean="0">
                <a:solidFill>
                  <a:srgbClr val="92D050"/>
                </a:solidFill>
                <a:latin typeface="+mj-lt"/>
              </a:rPr>
              <a:t>actionable</a:t>
            </a:r>
            <a:endParaRPr lang="en-US" sz="4400" b="1" i="1" dirty="0">
              <a:solidFill>
                <a:srgbClr val="92D050"/>
              </a:solidFill>
              <a:latin typeface="+mj-lt"/>
            </a:endParaRPr>
          </a:p>
        </p:txBody>
      </p:sp>
    </p:spTree>
    <p:extLst>
      <p:ext uri="{BB962C8B-B14F-4D97-AF65-F5344CB8AC3E}">
        <p14:creationId xmlns:p14="http://schemas.microsoft.com/office/powerpoint/2010/main" val="14730944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5178" y="1369670"/>
            <a:ext cx="1251284" cy="1209979"/>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b="1" dirty="0" smtClean="0"/>
              <a:t>C</a:t>
            </a:r>
            <a:endParaRPr lang="en-US" sz="9600" b="1" dirty="0"/>
          </a:p>
        </p:txBody>
      </p:sp>
      <p:sp>
        <p:nvSpPr>
          <p:cNvPr id="5" name="TextBox 4"/>
          <p:cNvSpPr txBox="1"/>
          <p:nvPr/>
        </p:nvSpPr>
        <p:spPr>
          <a:xfrm>
            <a:off x="2088527" y="1205282"/>
            <a:ext cx="9657348" cy="4031873"/>
          </a:xfrm>
          <a:prstGeom prst="rect">
            <a:avLst/>
          </a:prstGeom>
          <a:noFill/>
        </p:spPr>
        <p:txBody>
          <a:bodyPr wrap="square" rtlCol="0">
            <a:spAutoFit/>
          </a:bodyPr>
          <a:lstStyle/>
          <a:p>
            <a:r>
              <a:rPr lang="en-US" sz="3200" dirty="0" smtClean="0"/>
              <a:t>There are published studies at varying levels of evidence, some with mechanistic rationale, but no prescribing actions are recommended because (a) dosing based on genetics makes no convincing difference or (b) alternatives are unclear, possibly less effective, more toxic, or otherwise impractical or (c) few published studies or mostly weak evidence and clinical actions are unclear. Clinical testing is common.</a:t>
            </a:r>
            <a:endParaRPr lang="en-US" sz="3200" dirty="0"/>
          </a:p>
        </p:txBody>
      </p:sp>
      <p:sp>
        <p:nvSpPr>
          <p:cNvPr id="6" name="Rectangle 5"/>
          <p:cNvSpPr/>
          <p:nvPr/>
        </p:nvSpPr>
        <p:spPr>
          <a:xfrm>
            <a:off x="532442" y="5362005"/>
            <a:ext cx="1251284" cy="1209979"/>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b="1" dirty="0" smtClean="0"/>
              <a:t>D</a:t>
            </a:r>
            <a:endParaRPr lang="en-US" sz="9600" b="1" dirty="0"/>
          </a:p>
        </p:txBody>
      </p:sp>
      <p:sp>
        <p:nvSpPr>
          <p:cNvPr id="7" name="Rectangle 6"/>
          <p:cNvSpPr/>
          <p:nvPr/>
        </p:nvSpPr>
        <p:spPr>
          <a:xfrm>
            <a:off x="2075791" y="5237155"/>
            <a:ext cx="9352547" cy="1569660"/>
          </a:xfrm>
          <a:prstGeom prst="rect">
            <a:avLst/>
          </a:prstGeom>
        </p:spPr>
        <p:txBody>
          <a:bodyPr wrap="square">
            <a:spAutoFit/>
          </a:bodyPr>
          <a:lstStyle/>
          <a:p>
            <a:r>
              <a:rPr lang="en-US" sz="3200" b="0" i="0" dirty="0" smtClean="0">
                <a:solidFill>
                  <a:srgbClr val="000000"/>
                </a:solidFill>
                <a:effectLst/>
              </a:rPr>
              <a:t>There are few published studies, clinical actions are unclear, little mechanistic basis, mostly weak evidence, or substantial conflicting data.  Clinical testing is rare. </a:t>
            </a:r>
            <a:endParaRPr lang="en-US" sz="3200" dirty="0"/>
          </a:p>
        </p:txBody>
      </p:sp>
      <p:sp>
        <p:nvSpPr>
          <p:cNvPr id="8" name="Rectangle 7"/>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CPIC levels C and D are </a:t>
            </a:r>
            <a:r>
              <a:rPr lang="en-US" sz="4400" b="1" i="1" dirty="0" smtClean="0">
                <a:solidFill>
                  <a:srgbClr val="FF0000"/>
                </a:solidFill>
                <a:latin typeface="+mj-lt"/>
              </a:rPr>
              <a:t>not</a:t>
            </a:r>
            <a:r>
              <a:rPr lang="en-US" sz="4400" dirty="0" smtClean="0">
                <a:solidFill>
                  <a:schemeClr val="tx1"/>
                </a:solidFill>
                <a:latin typeface="+mj-lt"/>
              </a:rPr>
              <a:t> </a:t>
            </a:r>
            <a:r>
              <a:rPr lang="en-US" sz="4400" b="1" i="1" dirty="0" smtClean="0">
                <a:solidFill>
                  <a:srgbClr val="FF0000"/>
                </a:solidFill>
                <a:latin typeface="+mj-lt"/>
              </a:rPr>
              <a:t>actionable</a:t>
            </a:r>
            <a:endParaRPr lang="en-US" sz="4400" b="1" i="1" dirty="0">
              <a:solidFill>
                <a:srgbClr val="FF0000"/>
              </a:solidFill>
              <a:latin typeface="+mj-lt"/>
            </a:endParaRPr>
          </a:p>
        </p:txBody>
      </p:sp>
    </p:spTree>
    <p:extLst>
      <p:ext uri="{BB962C8B-B14F-4D97-AF65-F5344CB8AC3E}">
        <p14:creationId xmlns:p14="http://schemas.microsoft.com/office/powerpoint/2010/main" val="35800196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Next steps for </a:t>
            </a:r>
            <a:r>
              <a:rPr lang="en-US" sz="4400" i="1" dirty="0" smtClean="0">
                <a:solidFill>
                  <a:schemeClr val="tx1"/>
                </a:solidFill>
                <a:latin typeface="+mj-lt"/>
              </a:rPr>
              <a:t>ABCB1</a:t>
            </a:r>
            <a:r>
              <a:rPr lang="en-US" sz="4400" dirty="0" smtClean="0">
                <a:solidFill>
                  <a:schemeClr val="tx1"/>
                </a:solidFill>
                <a:latin typeface="+mj-lt"/>
              </a:rPr>
              <a:t>/antidepressants</a:t>
            </a:r>
            <a:endParaRPr lang="en-US" sz="4400" b="1" i="1" dirty="0">
              <a:solidFill>
                <a:srgbClr val="FF0000"/>
              </a:solidFill>
              <a:latin typeface="+mj-lt"/>
            </a:endParaRPr>
          </a:p>
        </p:txBody>
      </p:sp>
      <p:sp>
        <p:nvSpPr>
          <p:cNvPr id="7" name="TextBox 6"/>
          <p:cNvSpPr txBox="1"/>
          <p:nvPr/>
        </p:nvSpPr>
        <p:spPr>
          <a:xfrm>
            <a:off x="770382" y="1540764"/>
            <a:ext cx="10248900" cy="1569660"/>
          </a:xfrm>
          <a:prstGeom prst="rect">
            <a:avLst/>
          </a:prstGeom>
          <a:noFill/>
        </p:spPr>
        <p:txBody>
          <a:bodyPr wrap="square" rtlCol="0">
            <a:spAutoFit/>
          </a:bodyPr>
          <a:lstStyle/>
          <a:p>
            <a:pPr marL="285750" indent="-285750">
              <a:buFont typeface="Arial" panose="020B0604020202020204" pitchFamily="34" charset="0"/>
              <a:buChar char="•"/>
            </a:pPr>
            <a:r>
              <a:rPr lang="en-US" sz="3200" dirty="0" smtClean="0"/>
              <a:t> Needs further investigation</a:t>
            </a:r>
          </a:p>
          <a:p>
            <a:pPr marL="1371600" lvl="2" indent="-457200">
              <a:buFont typeface="Courier New" panose="02070309020205020404" pitchFamily="49" charset="0"/>
              <a:buChar char="o"/>
            </a:pPr>
            <a:r>
              <a:rPr lang="en-US" sz="3200" dirty="0" smtClean="0"/>
              <a:t>Closer look at evidence by experts</a:t>
            </a:r>
          </a:p>
          <a:p>
            <a:endParaRPr lang="en-US" sz="3200" dirty="0" smtClean="0"/>
          </a:p>
        </p:txBody>
      </p:sp>
      <p:pic>
        <p:nvPicPr>
          <p:cNvPr id="5" name="Picture 4"/>
          <p:cNvPicPr>
            <a:picLocks noChangeAspect="1"/>
          </p:cNvPicPr>
          <p:nvPr/>
        </p:nvPicPr>
        <p:blipFill rotWithShape="1">
          <a:blip r:embed="rId3"/>
          <a:srcRect t="31458" r="25793" b="29783"/>
          <a:stretch/>
        </p:blipFill>
        <p:spPr>
          <a:xfrm>
            <a:off x="439305" y="2965722"/>
            <a:ext cx="11268201" cy="3308953"/>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83599" y="3110424"/>
            <a:ext cx="153530" cy="152762"/>
          </a:xfrm>
          <a:prstGeom prst="rect">
            <a:avLst/>
          </a:prstGeom>
        </p:spPr>
      </p:pic>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33634" y="3754120"/>
            <a:ext cx="2924731" cy="2924731"/>
          </a:xfrm>
          <a:prstGeom prst="rect">
            <a:avLst/>
          </a:prstGeom>
        </p:spPr>
      </p:pic>
    </p:spTree>
    <p:extLst>
      <p:ext uri="{BB962C8B-B14F-4D97-AF65-F5344CB8AC3E}">
        <p14:creationId xmlns:p14="http://schemas.microsoft.com/office/powerpoint/2010/main" val="11354758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845562"/>
            <a:ext cx="12192000" cy="1003217"/>
          </a:xfrm>
        </p:spPr>
        <p:txBody>
          <a:bodyPr>
            <a:normAutofit fontScale="90000"/>
          </a:bodyPr>
          <a:lstStyle/>
          <a:p>
            <a:r>
              <a:rPr lang="en-US" sz="5400" dirty="0" smtClean="0"/>
              <a:t>Prioritization of Genes and Drugs for CPIC Guideline Development</a:t>
            </a:r>
            <a:endParaRPr lang="en-US" sz="5400" dirty="0"/>
          </a:p>
        </p:txBody>
      </p:sp>
      <p:sp>
        <p:nvSpPr>
          <p:cNvPr id="3" name="Subtitle 2"/>
          <p:cNvSpPr>
            <a:spLocks noGrp="1"/>
          </p:cNvSpPr>
          <p:nvPr>
            <p:ph type="subTitle" idx="1"/>
          </p:nvPr>
        </p:nvSpPr>
        <p:spPr>
          <a:xfrm>
            <a:off x="0" y="4022579"/>
            <a:ext cx="12192000" cy="1655762"/>
          </a:xfrm>
        </p:spPr>
        <p:txBody>
          <a:bodyPr>
            <a:normAutofit/>
          </a:bodyPr>
          <a:lstStyle/>
          <a:p>
            <a:pPr>
              <a:lnSpc>
                <a:spcPct val="100000"/>
              </a:lnSpc>
              <a:spcBef>
                <a:spcPts val="0"/>
              </a:spcBef>
            </a:pPr>
            <a:r>
              <a:rPr lang="en-US" sz="3600" dirty="0" smtClean="0"/>
              <a:t>Roseann S. </a:t>
            </a:r>
            <a:r>
              <a:rPr lang="en-US" sz="3600" dirty="0" err="1" smtClean="0"/>
              <a:t>Gammal</a:t>
            </a:r>
            <a:r>
              <a:rPr lang="en-US" sz="3600" dirty="0" smtClean="0"/>
              <a:t>, </a:t>
            </a:r>
            <a:r>
              <a:rPr lang="en-US" sz="3600" dirty="0" err="1" smtClean="0"/>
              <a:t>PharmD</a:t>
            </a:r>
            <a:r>
              <a:rPr lang="en-US" sz="3600" dirty="0" smtClean="0"/>
              <a:t>, BCPS</a:t>
            </a:r>
          </a:p>
          <a:p>
            <a:pPr>
              <a:lnSpc>
                <a:spcPct val="100000"/>
              </a:lnSpc>
              <a:spcBef>
                <a:spcPts val="0"/>
              </a:spcBef>
            </a:pPr>
            <a:r>
              <a:rPr lang="en-US" sz="3600" dirty="0" smtClean="0"/>
              <a:t>Pharmacogenomics Clinical Specialist</a:t>
            </a:r>
            <a:endParaRPr lang="en-US" sz="3600" dirty="0"/>
          </a:p>
        </p:txBody>
      </p:sp>
      <p:sp>
        <p:nvSpPr>
          <p:cNvPr id="5" name="Rectangle 4"/>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a:t>
            </a:r>
            <a:endParaRPr lang="en-US" sz="4400" dirty="0">
              <a:solidFill>
                <a:schemeClr val="tx1"/>
              </a:solidFill>
              <a:latin typeface="+mj-lt"/>
            </a:endParaRPr>
          </a:p>
        </p:txBody>
      </p:sp>
      <p:pic>
        <p:nvPicPr>
          <p:cNvPr id="1028" name="Picture 4" descr="cpic-full-6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2533" y="61903"/>
            <a:ext cx="5286934" cy="17623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67191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CPIC genes and drugs</a:t>
            </a:r>
            <a:endParaRPr lang="en-US" sz="4400" dirty="0">
              <a:solidFill>
                <a:schemeClr val="tx1"/>
              </a:solidFill>
              <a:latin typeface="+mj-lt"/>
            </a:endParaRPr>
          </a:p>
        </p:txBody>
      </p:sp>
      <p:pic>
        <p:nvPicPr>
          <p:cNvPr id="5" name="Picture 4"/>
          <p:cNvPicPr>
            <a:picLocks noChangeAspect="1"/>
          </p:cNvPicPr>
          <p:nvPr/>
        </p:nvPicPr>
        <p:blipFill rotWithShape="1">
          <a:blip r:embed="rId2"/>
          <a:srcRect l="12143" t="7625" r="13503" b="40149"/>
          <a:stretch/>
        </p:blipFill>
        <p:spPr>
          <a:xfrm>
            <a:off x="0" y="1418336"/>
            <a:ext cx="12292673" cy="4854448"/>
          </a:xfrm>
          <a:prstGeom prst="rect">
            <a:avLst/>
          </a:prstGeom>
        </p:spPr>
      </p:pic>
      <p:sp>
        <p:nvSpPr>
          <p:cNvPr id="6" name="Rectangle 5"/>
          <p:cNvSpPr/>
          <p:nvPr/>
        </p:nvSpPr>
        <p:spPr>
          <a:xfrm>
            <a:off x="8768210" y="6236208"/>
            <a:ext cx="3295774" cy="369332"/>
          </a:xfrm>
          <a:prstGeom prst="rect">
            <a:avLst/>
          </a:prstGeom>
        </p:spPr>
        <p:txBody>
          <a:bodyPr wrap="none">
            <a:spAutoFit/>
          </a:bodyPr>
          <a:lstStyle/>
          <a:p>
            <a:r>
              <a:rPr lang="en-US" dirty="0"/>
              <a:t>https://cpicpgx.org/genes-drugs/</a:t>
            </a:r>
          </a:p>
        </p:txBody>
      </p:sp>
      <p:sp>
        <p:nvSpPr>
          <p:cNvPr id="7" name="Frame 6"/>
          <p:cNvSpPr/>
          <p:nvPr/>
        </p:nvSpPr>
        <p:spPr>
          <a:xfrm>
            <a:off x="5870448" y="1418336"/>
            <a:ext cx="1097280" cy="4689856"/>
          </a:xfrm>
          <a:prstGeom prst="frame">
            <a:avLst>
              <a:gd name="adj1" fmla="val 583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253844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16415" t="18750" r="17369" b="12306"/>
          <a:stretch/>
        </p:blipFill>
        <p:spPr>
          <a:xfrm>
            <a:off x="1273968" y="1016000"/>
            <a:ext cx="9644063" cy="5645694"/>
          </a:xfrm>
          <a:prstGeom prst="rect">
            <a:avLst/>
          </a:prstGeom>
        </p:spPr>
      </p:pic>
      <p:sp>
        <p:nvSpPr>
          <p:cNvPr id="5" name="Rectangle 4"/>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CPIC level definitions</a:t>
            </a:r>
            <a:endParaRPr lang="en-US" sz="4400" dirty="0">
              <a:solidFill>
                <a:schemeClr val="tx1"/>
              </a:solidFill>
              <a:latin typeface="+mj-lt"/>
            </a:endParaRPr>
          </a:p>
        </p:txBody>
      </p:sp>
      <p:sp>
        <p:nvSpPr>
          <p:cNvPr id="6" name="Rectangle 5"/>
          <p:cNvSpPr/>
          <p:nvPr/>
        </p:nvSpPr>
        <p:spPr>
          <a:xfrm>
            <a:off x="7816949" y="6531532"/>
            <a:ext cx="4424032" cy="369332"/>
          </a:xfrm>
          <a:prstGeom prst="rect">
            <a:avLst/>
          </a:prstGeom>
        </p:spPr>
        <p:txBody>
          <a:bodyPr wrap="none">
            <a:spAutoFit/>
          </a:bodyPr>
          <a:lstStyle/>
          <a:p>
            <a:r>
              <a:rPr lang="en-US" dirty="0"/>
              <a:t>https://cpicpgx.org/prioritization/#cpicLevels</a:t>
            </a:r>
          </a:p>
        </p:txBody>
      </p:sp>
    </p:spTree>
    <p:extLst>
      <p:ext uri="{BB962C8B-B14F-4D97-AF65-F5344CB8AC3E}">
        <p14:creationId xmlns:p14="http://schemas.microsoft.com/office/powerpoint/2010/main" val="34344502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Algorithm for CPIC gene/drug prioritization</a:t>
            </a:r>
            <a:endParaRPr lang="en-US" sz="4400" dirty="0">
              <a:solidFill>
                <a:schemeClr val="tx1"/>
              </a:solidFill>
              <a:latin typeface="+mj-lt"/>
            </a:endParaRPr>
          </a:p>
        </p:txBody>
      </p:sp>
      <p:pic>
        <p:nvPicPr>
          <p:cNvPr id="5" name="Picture 4"/>
          <p:cNvPicPr>
            <a:picLocks noChangeAspect="1"/>
          </p:cNvPicPr>
          <p:nvPr/>
        </p:nvPicPr>
        <p:blipFill rotWithShape="1">
          <a:blip r:embed="rId3"/>
          <a:srcRect l="25355" t="18375" r="26012" b="17374"/>
          <a:stretch/>
        </p:blipFill>
        <p:spPr>
          <a:xfrm>
            <a:off x="2396093" y="1022448"/>
            <a:ext cx="7359192" cy="5466220"/>
          </a:xfrm>
          <a:prstGeom prst="rect">
            <a:avLst/>
          </a:prstGeom>
        </p:spPr>
      </p:pic>
      <p:sp>
        <p:nvSpPr>
          <p:cNvPr id="6" name="Rectangle 5"/>
          <p:cNvSpPr/>
          <p:nvPr/>
        </p:nvSpPr>
        <p:spPr>
          <a:xfrm>
            <a:off x="7815802" y="6488668"/>
            <a:ext cx="4376198" cy="369332"/>
          </a:xfrm>
          <a:prstGeom prst="rect">
            <a:avLst/>
          </a:prstGeom>
        </p:spPr>
        <p:txBody>
          <a:bodyPr wrap="none">
            <a:spAutoFit/>
          </a:bodyPr>
          <a:lstStyle/>
          <a:p>
            <a:r>
              <a:rPr lang="en-US" dirty="0"/>
              <a:t>https://cpicpgx.org/prioritization/#flowchart</a:t>
            </a:r>
          </a:p>
        </p:txBody>
      </p:sp>
    </p:spTree>
    <p:extLst>
      <p:ext uri="{BB962C8B-B14F-4D97-AF65-F5344CB8AC3E}">
        <p14:creationId xmlns:p14="http://schemas.microsoft.com/office/powerpoint/2010/main" val="3273585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1. New gene/drug brought up for consideration</a:t>
            </a:r>
            <a:endParaRPr lang="en-US" sz="4400" dirty="0">
              <a:solidFill>
                <a:schemeClr val="tx1"/>
              </a:solidFill>
              <a:latin typeface="+mj-lt"/>
            </a:endParaRPr>
          </a:p>
        </p:txBody>
      </p:sp>
      <p:sp>
        <p:nvSpPr>
          <p:cNvPr id="6" name="TextBox 5"/>
          <p:cNvSpPr txBox="1"/>
          <p:nvPr/>
        </p:nvSpPr>
        <p:spPr>
          <a:xfrm>
            <a:off x="0" y="1828800"/>
            <a:ext cx="12192000" cy="1261884"/>
          </a:xfrm>
          <a:prstGeom prst="rect">
            <a:avLst/>
          </a:prstGeom>
          <a:noFill/>
        </p:spPr>
        <p:txBody>
          <a:bodyPr wrap="square" rtlCol="0">
            <a:spAutoFit/>
          </a:bodyPr>
          <a:lstStyle/>
          <a:p>
            <a:pPr algn="ctr"/>
            <a:r>
              <a:rPr lang="en-US" sz="3200" dirty="0" smtClean="0"/>
              <a:t>For example, </a:t>
            </a:r>
          </a:p>
          <a:p>
            <a:pPr algn="ctr"/>
            <a:r>
              <a:rPr lang="en-US" sz="4400" i="1" dirty="0" smtClean="0">
                <a:solidFill>
                  <a:schemeClr val="accent1"/>
                </a:solidFill>
              </a:rPr>
              <a:t>ABCB1</a:t>
            </a:r>
            <a:r>
              <a:rPr lang="en-US" sz="4400" dirty="0" smtClean="0">
                <a:solidFill>
                  <a:schemeClr val="accent1"/>
                </a:solidFill>
              </a:rPr>
              <a:t>/antidepressants</a:t>
            </a:r>
            <a:endParaRPr lang="en-US" sz="4400" dirty="0">
              <a:solidFill>
                <a:schemeClr val="accent1"/>
              </a:solidFill>
            </a:endParaRPr>
          </a:p>
        </p:txBody>
      </p:sp>
      <p:cxnSp>
        <p:nvCxnSpPr>
          <p:cNvPr id="8" name="Straight Arrow Connector 7"/>
          <p:cNvCxnSpPr/>
          <p:nvPr/>
        </p:nvCxnSpPr>
        <p:spPr>
          <a:xfrm>
            <a:off x="4194629" y="3090684"/>
            <a:ext cx="0" cy="82817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6" name="TextBox 15"/>
          <p:cNvSpPr txBox="1"/>
          <p:nvPr/>
        </p:nvSpPr>
        <p:spPr>
          <a:xfrm>
            <a:off x="264160" y="3900581"/>
            <a:ext cx="8696960" cy="584775"/>
          </a:xfrm>
          <a:prstGeom prst="rect">
            <a:avLst/>
          </a:prstGeom>
          <a:noFill/>
        </p:spPr>
        <p:txBody>
          <a:bodyPr wrap="square" rtlCol="0">
            <a:spAutoFit/>
          </a:bodyPr>
          <a:lstStyle/>
          <a:p>
            <a:pPr algn="ctr"/>
            <a:r>
              <a:rPr lang="en-US" sz="3200" dirty="0" smtClean="0"/>
              <a:t>Is this gene the subject of a current CPIC guideline?</a:t>
            </a:r>
            <a:endParaRPr lang="en-US" sz="3200" dirty="0"/>
          </a:p>
        </p:txBody>
      </p:sp>
      <p:cxnSp>
        <p:nvCxnSpPr>
          <p:cNvPr id="17" name="Straight Arrow Connector 16"/>
          <p:cNvCxnSpPr/>
          <p:nvPr/>
        </p:nvCxnSpPr>
        <p:spPr>
          <a:xfrm>
            <a:off x="4194629" y="4503632"/>
            <a:ext cx="0" cy="82817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8" name="TextBox 17"/>
          <p:cNvSpPr txBox="1"/>
          <p:nvPr/>
        </p:nvSpPr>
        <p:spPr>
          <a:xfrm>
            <a:off x="1008743" y="5358046"/>
            <a:ext cx="6371772" cy="769441"/>
          </a:xfrm>
          <a:prstGeom prst="rect">
            <a:avLst/>
          </a:prstGeom>
          <a:noFill/>
        </p:spPr>
        <p:txBody>
          <a:bodyPr wrap="square" rtlCol="0">
            <a:spAutoFit/>
          </a:bodyPr>
          <a:lstStyle/>
          <a:p>
            <a:pPr algn="ctr"/>
            <a:r>
              <a:rPr lang="en-US" sz="4400" dirty="0" smtClean="0"/>
              <a:t>No</a:t>
            </a:r>
            <a:endParaRPr lang="en-US" sz="4400" dirty="0"/>
          </a:p>
        </p:txBody>
      </p:sp>
    </p:spTree>
    <p:extLst>
      <p:ext uri="{BB962C8B-B14F-4D97-AF65-F5344CB8AC3E}">
        <p14:creationId xmlns:p14="http://schemas.microsoft.com/office/powerpoint/2010/main" val="1801315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fade">
                                      <p:cBhvr>
                                        <p:cTn id="20" dur="500"/>
                                        <p:tgtEl>
                                          <p:spTgt spid="17"/>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6" grpId="0"/>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1. New gene/drug brought up for consideration</a:t>
            </a:r>
            <a:endParaRPr lang="en-US" sz="4400" dirty="0">
              <a:solidFill>
                <a:schemeClr val="tx1"/>
              </a:solidFill>
              <a:latin typeface="+mj-lt"/>
            </a:endParaRPr>
          </a:p>
        </p:txBody>
      </p:sp>
      <p:sp>
        <p:nvSpPr>
          <p:cNvPr id="5" name="TextBox 4"/>
          <p:cNvSpPr txBox="1"/>
          <p:nvPr/>
        </p:nvSpPr>
        <p:spPr>
          <a:xfrm>
            <a:off x="0" y="1103519"/>
            <a:ext cx="12192000" cy="769441"/>
          </a:xfrm>
          <a:prstGeom prst="rect">
            <a:avLst/>
          </a:prstGeom>
          <a:noFill/>
        </p:spPr>
        <p:txBody>
          <a:bodyPr wrap="square" rtlCol="0">
            <a:spAutoFit/>
          </a:bodyPr>
          <a:lstStyle/>
          <a:p>
            <a:pPr algn="ctr"/>
            <a:r>
              <a:rPr lang="en-US" sz="4400" i="1" dirty="0" smtClean="0">
                <a:solidFill>
                  <a:schemeClr val="accent1"/>
                </a:solidFill>
              </a:rPr>
              <a:t>ABCB1</a:t>
            </a:r>
            <a:r>
              <a:rPr lang="en-US" sz="4400" dirty="0" smtClean="0">
                <a:solidFill>
                  <a:schemeClr val="accent1"/>
                </a:solidFill>
              </a:rPr>
              <a:t>/antidepressants</a:t>
            </a:r>
            <a:endParaRPr lang="en-US" sz="4400" dirty="0">
              <a:solidFill>
                <a:schemeClr val="accent1"/>
              </a:solidFill>
            </a:endParaRPr>
          </a:p>
        </p:txBody>
      </p:sp>
      <p:sp>
        <p:nvSpPr>
          <p:cNvPr id="6" name="Rectangle 5"/>
          <p:cNvSpPr/>
          <p:nvPr/>
        </p:nvSpPr>
        <p:spPr>
          <a:xfrm>
            <a:off x="0" y="4381500"/>
            <a:ext cx="12192000" cy="80010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rPr>
              <a:t>BBB</a:t>
            </a:r>
            <a:endParaRPr lang="en-US" dirty="0">
              <a:solidFill>
                <a:schemeClr val="tx1"/>
              </a:solidFill>
            </a:endParaRPr>
          </a:p>
        </p:txBody>
      </p:sp>
      <p:sp>
        <p:nvSpPr>
          <p:cNvPr id="10" name="Rectangle 9"/>
          <p:cNvSpPr/>
          <p:nvPr/>
        </p:nvSpPr>
        <p:spPr>
          <a:xfrm>
            <a:off x="5959446" y="6379714"/>
            <a:ext cx="725648" cy="523220"/>
          </a:xfrm>
          <a:prstGeom prst="rect">
            <a:avLst/>
          </a:prstGeom>
        </p:spPr>
        <p:txBody>
          <a:bodyPr wrap="none">
            <a:spAutoFit/>
          </a:bodyPr>
          <a:lstStyle/>
          <a:p>
            <a:r>
              <a:rPr lang="en-US" sz="2800" dirty="0" smtClean="0"/>
              <a:t>ATP</a:t>
            </a:r>
            <a:endParaRPr lang="en-US" sz="2800" dirty="0"/>
          </a:p>
        </p:txBody>
      </p:sp>
      <p:cxnSp>
        <p:nvCxnSpPr>
          <p:cNvPr id="22" name="Straight Arrow Connector 21"/>
          <p:cNvCxnSpPr/>
          <p:nvPr/>
        </p:nvCxnSpPr>
        <p:spPr>
          <a:xfrm flipV="1">
            <a:off x="5886450" y="2971085"/>
            <a:ext cx="0" cy="332494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1" name="Rectangle 10"/>
          <p:cNvSpPr/>
          <p:nvPr/>
        </p:nvSpPr>
        <p:spPr>
          <a:xfrm>
            <a:off x="7158878" y="5972830"/>
            <a:ext cx="800219" cy="523220"/>
          </a:xfrm>
          <a:prstGeom prst="rect">
            <a:avLst/>
          </a:prstGeom>
        </p:spPr>
        <p:txBody>
          <a:bodyPr wrap="none">
            <a:spAutoFit/>
          </a:bodyPr>
          <a:lstStyle/>
          <a:p>
            <a:r>
              <a:rPr lang="en-US" sz="2800" dirty="0" smtClean="0"/>
              <a:t>ADP</a:t>
            </a:r>
            <a:endParaRPr lang="en-US" sz="2800" dirty="0"/>
          </a:p>
        </p:txBody>
      </p:sp>
      <p:sp>
        <p:nvSpPr>
          <p:cNvPr id="7" name="Rounded Rectangle 6"/>
          <p:cNvSpPr/>
          <p:nvPr/>
        </p:nvSpPr>
        <p:spPr>
          <a:xfrm>
            <a:off x="5181600" y="3724275"/>
            <a:ext cx="1409700" cy="21145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P-GP</a:t>
            </a:r>
            <a:endParaRPr lang="en-US" sz="4000" dirty="0"/>
          </a:p>
        </p:txBody>
      </p:sp>
      <p:sp>
        <p:nvSpPr>
          <p:cNvPr id="12" name="Hexagon 11"/>
          <p:cNvSpPr/>
          <p:nvPr/>
        </p:nvSpPr>
        <p:spPr>
          <a:xfrm>
            <a:off x="2876551" y="2946449"/>
            <a:ext cx="704850" cy="572493"/>
          </a:xfrm>
          <a:prstGeom prst="hexagon">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13" name="Rectangle 12"/>
          <p:cNvSpPr/>
          <p:nvPr/>
        </p:nvSpPr>
        <p:spPr>
          <a:xfrm>
            <a:off x="10972681" y="3723912"/>
            <a:ext cx="1023037" cy="523220"/>
          </a:xfrm>
          <a:prstGeom prst="rect">
            <a:avLst/>
          </a:prstGeom>
        </p:spPr>
        <p:txBody>
          <a:bodyPr wrap="none">
            <a:spAutoFit/>
          </a:bodyPr>
          <a:lstStyle/>
          <a:p>
            <a:r>
              <a:rPr lang="en-US" sz="2800" dirty="0" smtClean="0"/>
              <a:t>blood</a:t>
            </a:r>
            <a:endParaRPr lang="en-US" sz="2800" dirty="0"/>
          </a:p>
        </p:txBody>
      </p:sp>
      <p:sp>
        <p:nvSpPr>
          <p:cNvPr id="9" name="Curved Down Arrow 8"/>
          <p:cNvSpPr/>
          <p:nvPr/>
        </p:nvSpPr>
        <p:spPr>
          <a:xfrm rot="20613906">
            <a:off x="6096000" y="5473065"/>
            <a:ext cx="1216152" cy="731520"/>
          </a:xfrm>
          <a:prstGeom prst="curvedDown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Rectangle 13"/>
          <p:cNvSpPr/>
          <p:nvPr/>
        </p:nvSpPr>
        <p:spPr>
          <a:xfrm>
            <a:off x="8366018" y="5277504"/>
            <a:ext cx="3664849" cy="523220"/>
          </a:xfrm>
          <a:prstGeom prst="rect">
            <a:avLst/>
          </a:prstGeom>
        </p:spPr>
        <p:txBody>
          <a:bodyPr wrap="none">
            <a:spAutoFit/>
          </a:bodyPr>
          <a:lstStyle/>
          <a:p>
            <a:r>
              <a:rPr lang="en-US" sz="2800" dirty="0" smtClean="0"/>
              <a:t>Brain extra-cellular fluid</a:t>
            </a:r>
          </a:p>
        </p:txBody>
      </p:sp>
      <p:cxnSp>
        <p:nvCxnSpPr>
          <p:cNvPr id="16" name="Straight Arrow Connector 15"/>
          <p:cNvCxnSpPr/>
          <p:nvPr/>
        </p:nvCxnSpPr>
        <p:spPr>
          <a:xfrm>
            <a:off x="3228976" y="3723912"/>
            <a:ext cx="0" cy="207681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7" name="Hexagon 16"/>
          <p:cNvSpPr/>
          <p:nvPr/>
        </p:nvSpPr>
        <p:spPr>
          <a:xfrm>
            <a:off x="2876551" y="6005694"/>
            <a:ext cx="704850" cy="572493"/>
          </a:xfrm>
          <a:prstGeom prst="hexagon">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18" name="Hexagon 17"/>
          <p:cNvSpPr/>
          <p:nvPr/>
        </p:nvSpPr>
        <p:spPr>
          <a:xfrm>
            <a:off x="5534025" y="2242593"/>
            <a:ext cx="704850" cy="572493"/>
          </a:xfrm>
          <a:prstGeom prst="hexagon">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cxnSp>
        <p:nvCxnSpPr>
          <p:cNvPr id="20" name="Straight Arrow Connector 19"/>
          <p:cNvCxnSpPr/>
          <p:nvPr/>
        </p:nvCxnSpPr>
        <p:spPr>
          <a:xfrm>
            <a:off x="3790950" y="6291940"/>
            <a:ext cx="209550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3" name="Rectangle 22"/>
          <p:cNvSpPr/>
          <p:nvPr/>
        </p:nvSpPr>
        <p:spPr>
          <a:xfrm>
            <a:off x="368742" y="2971085"/>
            <a:ext cx="2358146" cy="523220"/>
          </a:xfrm>
          <a:prstGeom prst="rect">
            <a:avLst/>
          </a:prstGeom>
        </p:spPr>
        <p:txBody>
          <a:bodyPr wrap="none">
            <a:spAutoFit/>
          </a:bodyPr>
          <a:lstStyle/>
          <a:p>
            <a:r>
              <a:rPr lang="en-US" sz="2800" dirty="0" smtClean="0"/>
              <a:t>antidepressant</a:t>
            </a:r>
            <a:endParaRPr lang="en-US" sz="2800" dirty="0"/>
          </a:p>
        </p:txBody>
      </p:sp>
    </p:spTree>
    <p:extLst>
      <p:ext uri="{BB962C8B-B14F-4D97-AF65-F5344CB8AC3E}">
        <p14:creationId xmlns:p14="http://schemas.microsoft.com/office/powerpoint/2010/main" val="39977336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2. Have other groups already explored this gene?</a:t>
            </a:r>
            <a:endParaRPr lang="en-US" sz="4400" dirty="0">
              <a:solidFill>
                <a:schemeClr val="tx1"/>
              </a:solidFill>
              <a:latin typeface="+mj-lt"/>
            </a:endParaRPr>
          </a:p>
        </p:txBody>
      </p:sp>
      <p:sp>
        <p:nvSpPr>
          <p:cNvPr id="6" name="TextBox 5"/>
          <p:cNvSpPr txBox="1"/>
          <p:nvPr/>
        </p:nvSpPr>
        <p:spPr>
          <a:xfrm>
            <a:off x="435419" y="1457013"/>
            <a:ext cx="6066973" cy="1077218"/>
          </a:xfrm>
          <a:prstGeom prst="rect">
            <a:avLst/>
          </a:prstGeom>
          <a:noFill/>
        </p:spPr>
        <p:txBody>
          <a:bodyPr wrap="square" rtlCol="0">
            <a:spAutoFit/>
          </a:bodyPr>
          <a:lstStyle/>
          <a:p>
            <a:r>
              <a:rPr lang="en-US" sz="3200" dirty="0" smtClean="0"/>
              <a:t>Actionable in Dutch or other professional society guidelines?</a:t>
            </a:r>
            <a:endParaRPr lang="en-US" sz="3200" dirty="0"/>
          </a:p>
        </p:txBody>
      </p:sp>
      <p:sp>
        <p:nvSpPr>
          <p:cNvPr id="7" name="TextBox 6"/>
          <p:cNvSpPr txBox="1"/>
          <p:nvPr/>
        </p:nvSpPr>
        <p:spPr>
          <a:xfrm>
            <a:off x="435419" y="2889515"/>
            <a:ext cx="6066973" cy="1077218"/>
          </a:xfrm>
          <a:prstGeom prst="rect">
            <a:avLst/>
          </a:prstGeom>
          <a:noFill/>
        </p:spPr>
        <p:txBody>
          <a:bodyPr wrap="square" rtlCol="0">
            <a:spAutoFit/>
          </a:bodyPr>
          <a:lstStyle/>
          <a:p>
            <a:r>
              <a:rPr lang="en-US" sz="3200" dirty="0" smtClean="0"/>
              <a:t>Nominated by CPIC member or outside advocate like FDA labeling?</a:t>
            </a:r>
            <a:endParaRPr lang="en-US" sz="3200" dirty="0"/>
          </a:p>
        </p:txBody>
      </p:sp>
      <p:sp>
        <p:nvSpPr>
          <p:cNvPr id="8" name="TextBox 7"/>
          <p:cNvSpPr txBox="1"/>
          <p:nvPr/>
        </p:nvSpPr>
        <p:spPr>
          <a:xfrm>
            <a:off x="435419" y="4322017"/>
            <a:ext cx="6066973" cy="1077218"/>
          </a:xfrm>
          <a:prstGeom prst="rect">
            <a:avLst/>
          </a:prstGeom>
          <a:noFill/>
        </p:spPr>
        <p:txBody>
          <a:bodyPr wrap="square" rtlCol="0">
            <a:spAutoFit/>
          </a:bodyPr>
          <a:lstStyle/>
          <a:p>
            <a:r>
              <a:rPr lang="en-US" sz="3200" dirty="0" smtClean="0"/>
              <a:t>What is the </a:t>
            </a:r>
            <a:r>
              <a:rPr lang="en-US" sz="3200" dirty="0" err="1" smtClean="0"/>
              <a:t>PharmGKB</a:t>
            </a:r>
            <a:r>
              <a:rPr lang="en-US" sz="3200" dirty="0" smtClean="0"/>
              <a:t> annotation level?</a:t>
            </a:r>
            <a:endParaRPr lang="en-US" sz="3200" dirty="0"/>
          </a:p>
        </p:txBody>
      </p:sp>
      <p:sp>
        <p:nvSpPr>
          <p:cNvPr id="9" name="TextBox 8"/>
          <p:cNvSpPr txBox="1"/>
          <p:nvPr/>
        </p:nvSpPr>
        <p:spPr>
          <a:xfrm>
            <a:off x="435419" y="5754519"/>
            <a:ext cx="6066973" cy="1077218"/>
          </a:xfrm>
          <a:prstGeom prst="rect">
            <a:avLst/>
          </a:prstGeom>
          <a:noFill/>
        </p:spPr>
        <p:txBody>
          <a:bodyPr wrap="square" rtlCol="0">
            <a:spAutoFit/>
          </a:bodyPr>
          <a:lstStyle/>
          <a:p>
            <a:r>
              <a:rPr lang="en-US" sz="3200" dirty="0" smtClean="0"/>
              <a:t>Mentioned in professional society guidelines but not actionable?</a:t>
            </a:r>
            <a:endParaRPr lang="en-US" sz="3200" dirty="0"/>
          </a:p>
        </p:txBody>
      </p:sp>
      <p:sp>
        <p:nvSpPr>
          <p:cNvPr id="14" name="Right Arrow 13"/>
          <p:cNvSpPr/>
          <p:nvPr/>
        </p:nvSpPr>
        <p:spPr>
          <a:xfrm>
            <a:off x="6872502" y="3185808"/>
            <a:ext cx="978408" cy="484632"/>
          </a:xfrm>
          <a:prstGeom prst="rightArrow">
            <a:avLst/>
          </a:prstGeom>
          <a:solidFill>
            <a:schemeClr val="bg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Right Arrow 17"/>
          <p:cNvSpPr/>
          <p:nvPr/>
        </p:nvSpPr>
        <p:spPr>
          <a:xfrm>
            <a:off x="6872502" y="1753306"/>
            <a:ext cx="978408" cy="484632"/>
          </a:xfrm>
          <a:prstGeom prst="rightArrow">
            <a:avLst/>
          </a:prstGeom>
          <a:solidFill>
            <a:schemeClr val="bg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 name="Right Arrow 18"/>
          <p:cNvSpPr/>
          <p:nvPr/>
        </p:nvSpPr>
        <p:spPr>
          <a:xfrm>
            <a:off x="6872502" y="4618310"/>
            <a:ext cx="978408" cy="484632"/>
          </a:xfrm>
          <a:prstGeom prst="rightArrow">
            <a:avLst/>
          </a:prstGeom>
          <a:solidFill>
            <a:schemeClr val="bg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 name="Right Arrow 19"/>
          <p:cNvSpPr/>
          <p:nvPr/>
        </p:nvSpPr>
        <p:spPr>
          <a:xfrm>
            <a:off x="6872502" y="6050812"/>
            <a:ext cx="978408" cy="484632"/>
          </a:xfrm>
          <a:prstGeom prst="rightArrow">
            <a:avLst/>
          </a:prstGeom>
          <a:solidFill>
            <a:schemeClr val="bg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 name="TextBox 20"/>
          <p:cNvSpPr txBox="1"/>
          <p:nvPr/>
        </p:nvSpPr>
        <p:spPr>
          <a:xfrm>
            <a:off x="9448798" y="1732261"/>
            <a:ext cx="1342572" cy="584775"/>
          </a:xfrm>
          <a:prstGeom prst="rect">
            <a:avLst/>
          </a:prstGeom>
          <a:noFill/>
        </p:spPr>
        <p:txBody>
          <a:bodyPr wrap="square" rtlCol="0">
            <a:spAutoFit/>
          </a:bodyPr>
          <a:lstStyle/>
          <a:p>
            <a:pPr algn="ctr"/>
            <a:r>
              <a:rPr lang="en-US" sz="3200" dirty="0" smtClean="0"/>
              <a:t>No</a:t>
            </a:r>
            <a:endParaRPr lang="en-US" sz="3200" dirty="0"/>
          </a:p>
        </p:txBody>
      </p:sp>
      <p:sp>
        <p:nvSpPr>
          <p:cNvPr id="22" name="TextBox 21"/>
          <p:cNvSpPr txBox="1"/>
          <p:nvPr/>
        </p:nvSpPr>
        <p:spPr>
          <a:xfrm>
            <a:off x="8570212" y="2948248"/>
            <a:ext cx="3416444" cy="1077218"/>
          </a:xfrm>
          <a:prstGeom prst="rect">
            <a:avLst/>
          </a:prstGeom>
          <a:noFill/>
        </p:spPr>
        <p:txBody>
          <a:bodyPr wrap="square" rtlCol="0">
            <a:spAutoFit/>
          </a:bodyPr>
          <a:lstStyle/>
          <a:p>
            <a:pPr algn="ctr"/>
            <a:r>
              <a:rPr lang="en-US" sz="3200" dirty="0" smtClean="0"/>
              <a:t>Yes - </a:t>
            </a:r>
          </a:p>
          <a:p>
            <a:pPr algn="ctr"/>
            <a:r>
              <a:rPr lang="en-US" sz="3200" dirty="0" smtClean="0"/>
              <a:t>CPIC member</a:t>
            </a:r>
            <a:endParaRPr lang="en-US" sz="3200" dirty="0"/>
          </a:p>
        </p:txBody>
      </p:sp>
      <p:sp>
        <p:nvSpPr>
          <p:cNvPr id="23" name="TextBox 22"/>
          <p:cNvSpPr txBox="1"/>
          <p:nvPr/>
        </p:nvSpPr>
        <p:spPr>
          <a:xfrm>
            <a:off x="8984758" y="5933038"/>
            <a:ext cx="2270651" cy="584775"/>
          </a:xfrm>
          <a:prstGeom prst="rect">
            <a:avLst/>
          </a:prstGeom>
          <a:noFill/>
        </p:spPr>
        <p:txBody>
          <a:bodyPr wrap="square" rtlCol="0">
            <a:spAutoFit/>
          </a:bodyPr>
          <a:lstStyle/>
          <a:p>
            <a:pPr algn="ctr"/>
            <a:r>
              <a:rPr lang="en-US" sz="3200" dirty="0" smtClean="0"/>
              <a:t>No</a:t>
            </a:r>
            <a:endParaRPr lang="en-US" sz="3200" dirty="0"/>
          </a:p>
        </p:txBody>
      </p:sp>
      <p:sp>
        <p:nvSpPr>
          <p:cNvPr id="24" name="TextBox 23"/>
          <p:cNvSpPr txBox="1"/>
          <p:nvPr/>
        </p:nvSpPr>
        <p:spPr>
          <a:xfrm>
            <a:off x="8679070" y="4362320"/>
            <a:ext cx="3198730" cy="1077218"/>
          </a:xfrm>
          <a:prstGeom prst="rect">
            <a:avLst/>
          </a:prstGeom>
          <a:noFill/>
        </p:spPr>
        <p:txBody>
          <a:bodyPr wrap="square" rtlCol="0">
            <a:spAutoFit/>
          </a:bodyPr>
          <a:lstStyle/>
          <a:p>
            <a:pPr algn="ctr"/>
            <a:r>
              <a:rPr lang="en-US" sz="3200" dirty="0" smtClean="0"/>
              <a:t>Level 3</a:t>
            </a:r>
          </a:p>
          <a:p>
            <a:pPr algn="ctr"/>
            <a:r>
              <a:rPr lang="en-US" sz="3200" dirty="0" smtClean="0"/>
              <a:t>(low evidence)</a:t>
            </a:r>
            <a:endParaRPr lang="en-US" sz="3200" dirty="0"/>
          </a:p>
        </p:txBody>
      </p:sp>
      <p:sp>
        <p:nvSpPr>
          <p:cNvPr id="25" name="Rectangle 24"/>
          <p:cNvSpPr/>
          <p:nvPr/>
        </p:nvSpPr>
        <p:spPr>
          <a:xfrm>
            <a:off x="8075069" y="1016000"/>
            <a:ext cx="4090030" cy="584775"/>
          </a:xfrm>
          <a:prstGeom prst="rect">
            <a:avLst/>
          </a:prstGeom>
        </p:spPr>
        <p:txBody>
          <a:bodyPr wrap="none">
            <a:spAutoFit/>
          </a:bodyPr>
          <a:lstStyle/>
          <a:p>
            <a:pPr algn="ctr"/>
            <a:r>
              <a:rPr lang="en-US" sz="3200" i="1" dirty="0">
                <a:solidFill>
                  <a:schemeClr val="accent1"/>
                </a:solidFill>
              </a:rPr>
              <a:t>ABCB1</a:t>
            </a:r>
            <a:r>
              <a:rPr lang="en-US" sz="3200" dirty="0">
                <a:solidFill>
                  <a:schemeClr val="accent1"/>
                </a:solidFill>
              </a:rPr>
              <a:t>/antidepressants</a:t>
            </a:r>
          </a:p>
        </p:txBody>
      </p:sp>
    </p:spTree>
    <p:extLst>
      <p:ext uri="{BB962C8B-B14F-4D97-AF65-F5344CB8AC3E}">
        <p14:creationId xmlns:p14="http://schemas.microsoft.com/office/powerpoint/2010/main" val="1220568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3. Evaluate alternatives</a:t>
            </a:r>
            <a:endParaRPr lang="en-US" sz="4400" dirty="0">
              <a:solidFill>
                <a:schemeClr val="tx1"/>
              </a:solidFill>
              <a:latin typeface="+mj-lt"/>
            </a:endParaRPr>
          </a:p>
        </p:txBody>
      </p:sp>
      <p:sp>
        <p:nvSpPr>
          <p:cNvPr id="5" name="TextBox 4"/>
          <p:cNvSpPr txBox="1"/>
          <p:nvPr/>
        </p:nvSpPr>
        <p:spPr>
          <a:xfrm>
            <a:off x="1320800" y="2025778"/>
            <a:ext cx="10871200" cy="4955203"/>
          </a:xfrm>
          <a:prstGeom prst="rect">
            <a:avLst/>
          </a:prstGeom>
          <a:noFill/>
        </p:spPr>
        <p:txBody>
          <a:bodyPr wrap="square" rtlCol="0">
            <a:spAutoFit/>
          </a:bodyPr>
          <a:lstStyle/>
          <a:p>
            <a:pPr marL="571500" indent="-571500">
              <a:buFont typeface="Arial" panose="020B0604020202020204" pitchFamily="34" charset="0"/>
              <a:buChar char="•"/>
            </a:pPr>
            <a:r>
              <a:rPr lang="en-US" sz="3200" dirty="0" smtClean="0"/>
              <a:t>Selective Serotonin Reuptake Inhibitors (SSRIs)</a:t>
            </a:r>
          </a:p>
          <a:p>
            <a:pPr marL="1485900" lvl="2" indent="-571500">
              <a:buFont typeface="Courier New" panose="02070309020205020404" pitchFamily="49" charset="0"/>
              <a:buChar char="o"/>
            </a:pPr>
            <a:r>
              <a:rPr lang="en-US" sz="3200" dirty="0" smtClean="0"/>
              <a:t>Citalopram, </a:t>
            </a:r>
            <a:r>
              <a:rPr lang="en-US" sz="3200" dirty="0" err="1" smtClean="0"/>
              <a:t>escitalopram</a:t>
            </a:r>
            <a:r>
              <a:rPr lang="en-US" sz="3200" dirty="0" smtClean="0"/>
              <a:t>, fluoxetine, fluvoxamine, paroxetine, sertraline</a:t>
            </a:r>
            <a:endParaRPr lang="en-US" sz="3200" dirty="0"/>
          </a:p>
          <a:p>
            <a:pPr marL="571500" indent="-571500">
              <a:buFont typeface="Arial" panose="020B0604020202020204" pitchFamily="34" charset="0"/>
              <a:buChar char="•"/>
            </a:pPr>
            <a:r>
              <a:rPr lang="en-US" sz="3200" dirty="0" smtClean="0"/>
              <a:t>Serotonin-Norepinephrine Reuptake Inhibitors (SNRIs)</a:t>
            </a:r>
          </a:p>
          <a:p>
            <a:pPr marL="1485900" lvl="2" indent="-571500">
              <a:buFont typeface="Courier New" panose="02070309020205020404" pitchFamily="49" charset="0"/>
              <a:buChar char="o"/>
            </a:pPr>
            <a:r>
              <a:rPr lang="en-US" sz="3200" dirty="0" smtClean="0"/>
              <a:t>Duloxetine, </a:t>
            </a:r>
            <a:r>
              <a:rPr lang="en-US" sz="3200" dirty="0" err="1" smtClean="0"/>
              <a:t>desvenlafaxine</a:t>
            </a:r>
            <a:r>
              <a:rPr lang="en-US" sz="3200" dirty="0" smtClean="0"/>
              <a:t>, venlafaxine</a:t>
            </a:r>
            <a:endParaRPr lang="en-US" sz="3200" dirty="0"/>
          </a:p>
          <a:p>
            <a:pPr marL="571500" indent="-571500">
              <a:buFont typeface="Arial" panose="020B0604020202020204" pitchFamily="34" charset="0"/>
              <a:buChar char="•"/>
            </a:pPr>
            <a:r>
              <a:rPr lang="en-US" sz="3200" dirty="0" smtClean="0"/>
              <a:t>Tricyclic Antidepressants (TCAs)</a:t>
            </a:r>
          </a:p>
          <a:p>
            <a:pPr marL="1485900" lvl="2" indent="-571500">
              <a:buFont typeface="Courier New" panose="02070309020205020404" pitchFamily="49" charset="0"/>
              <a:buChar char="o"/>
            </a:pPr>
            <a:r>
              <a:rPr lang="en-US" sz="3200" dirty="0" smtClean="0"/>
              <a:t>Amitriptyline, clomipramine, </a:t>
            </a:r>
            <a:r>
              <a:rPr lang="en-US" sz="3200" dirty="0" err="1" smtClean="0"/>
              <a:t>nortriptyline</a:t>
            </a:r>
            <a:r>
              <a:rPr lang="en-US" sz="3200" dirty="0" smtClean="0"/>
              <a:t>, imipramine</a:t>
            </a:r>
          </a:p>
          <a:p>
            <a:pPr marL="571500" indent="-571500">
              <a:buFont typeface="Arial" panose="020B0604020202020204" pitchFamily="34" charset="0"/>
              <a:buChar char="•"/>
            </a:pPr>
            <a:r>
              <a:rPr lang="en-US" sz="3200" dirty="0" smtClean="0"/>
              <a:t>Other agents</a:t>
            </a:r>
          </a:p>
          <a:p>
            <a:pPr marL="1657350" lvl="2" indent="-742950">
              <a:buFont typeface="Courier New" panose="02070309020205020404" pitchFamily="49" charset="0"/>
              <a:buChar char="o"/>
            </a:pPr>
            <a:r>
              <a:rPr lang="en-US" sz="3200" dirty="0" err="1" smtClean="0"/>
              <a:t>Buproprion</a:t>
            </a:r>
            <a:r>
              <a:rPr lang="en-US" sz="3200" dirty="0" smtClean="0"/>
              <a:t>, mirtazapine, trazodone</a:t>
            </a:r>
          </a:p>
          <a:p>
            <a:endParaRPr lang="en-US" sz="2800" dirty="0"/>
          </a:p>
        </p:txBody>
      </p:sp>
      <p:sp>
        <p:nvSpPr>
          <p:cNvPr id="6" name="Rectangle 5"/>
          <p:cNvSpPr/>
          <p:nvPr/>
        </p:nvSpPr>
        <p:spPr>
          <a:xfrm>
            <a:off x="365760" y="1257527"/>
            <a:ext cx="4571509" cy="646331"/>
          </a:xfrm>
          <a:prstGeom prst="rect">
            <a:avLst/>
          </a:prstGeom>
        </p:spPr>
        <p:txBody>
          <a:bodyPr wrap="none">
            <a:spAutoFit/>
          </a:bodyPr>
          <a:lstStyle/>
          <a:p>
            <a:pPr algn="ctr"/>
            <a:r>
              <a:rPr lang="en-US" sz="3600" i="1" dirty="0" smtClean="0">
                <a:solidFill>
                  <a:schemeClr val="accent1"/>
                </a:solidFill>
              </a:rPr>
              <a:t>ABCB1</a:t>
            </a:r>
            <a:r>
              <a:rPr lang="en-US" sz="3600" dirty="0" smtClean="0">
                <a:solidFill>
                  <a:schemeClr val="accent1"/>
                </a:solidFill>
              </a:rPr>
              <a:t>/antidepressants</a:t>
            </a:r>
            <a:endParaRPr lang="en-US" sz="3600" dirty="0">
              <a:solidFill>
                <a:schemeClr val="accent1"/>
              </a:solidFill>
            </a:endParaRPr>
          </a:p>
        </p:txBody>
      </p:sp>
    </p:spTree>
    <p:extLst>
      <p:ext uri="{BB962C8B-B14F-4D97-AF65-F5344CB8AC3E}">
        <p14:creationId xmlns:p14="http://schemas.microsoft.com/office/powerpoint/2010/main" val="3026139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10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smtClean="0">
                <a:solidFill>
                  <a:schemeClr val="tx1"/>
                </a:solidFill>
                <a:latin typeface="+mj-lt"/>
              </a:rPr>
              <a:t>   4. Evaluate the evidence</a:t>
            </a:r>
            <a:endParaRPr lang="en-US" sz="4400" dirty="0">
              <a:solidFill>
                <a:schemeClr val="tx1"/>
              </a:solidFill>
              <a:latin typeface="+mj-lt"/>
            </a:endParaRPr>
          </a:p>
        </p:txBody>
      </p:sp>
      <p:sp>
        <p:nvSpPr>
          <p:cNvPr id="2" name="TextBox 1"/>
          <p:cNvSpPr txBox="1"/>
          <p:nvPr/>
        </p:nvSpPr>
        <p:spPr>
          <a:xfrm>
            <a:off x="2448560" y="1320800"/>
            <a:ext cx="7294880" cy="1077218"/>
          </a:xfrm>
          <a:prstGeom prst="rect">
            <a:avLst/>
          </a:prstGeom>
          <a:noFill/>
        </p:spPr>
        <p:txBody>
          <a:bodyPr wrap="square" rtlCol="0">
            <a:spAutoFit/>
          </a:bodyPr>
          <a:lstStyle/>
          <a:p>
            <a:pPr algn="ctr"/>
            <a:r>
              <a:rPr lang="en-US" sz="3200" u="sng" dirty="0" smtClean="0"/>
              <a:t>PubMed Keywords: </a:t>
            </a:r>
          </a:p>
          <a:p>
            <a:pPr algn="ctr"/>
            <a:r>
              <a:rPr lang="en-US" sz="3200" dirty="0" smtClean="0"/>
              <a:t>(ABCB1 or MDR1) and antidepressants</a:t>
            </a:r>
            <a:endParaRPr lang="en-US" sz="3200" dirty="0"/>
          </a:p>
        </p:txBody>
      </p:sp>
      <p:cxnSp>
        <p:nvCxnSpPr>
          <p:cNvPr id="5" name="Straight Arrow Connector 4"/>
          <p:cNvCxnSpPr/>
          <p:nvPr/>
        </p:nvCxnSpPr>
        <p:spPr>
          <a:xfrm>
            <a:off x="5942149" y="2582684"/>
            <a:ext cx="0" cy="82817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6" name="TextBox 5"/>
          <p:cNvSpPr txBox="1"/>
          <p:nvPr/>
        </p:nvSpPr>
        <p:spPr>
          <a:xfrm>
            <a:off x="2294709" y="3595523"/>
            <a:ext cx="7294880" cy="584775"/>
          </a:xfrm>
          <a:prstGeom prst="rect">
            <a:avLst/>
          </a:prstGeom>
          <a:noFill/>
        </p:spPr>
        <p:txBody>
          <a:bodyPr wrap="square" rtlCol="0">
            <a:spAutoFit/>
          </a:bodyPr>
          <a:lstStyle/>
          <a:p>
            <a:pPr algn="ctr"/>
            <a:r>
              <a:rPr lang="en-US" sz="3200" dirty="0" smtClean="0"/>
              <a:t>29 original articles, 3 meta-analyses</a:t>
            </a:r>
            <a:endParaRPr lang="en-US" sz="3200" dirty="0"/>
          </a:p>
        </p:txBody>
      </p:sp>
    </p:spTree>
    <p:extLst>
      <p:ext uri="{BB962C8B-B14F-4D97-AF65-F5344CB8AC3E}">
        <p14:creationId xmlns:p14="http://schemas.microsoft.com/office/powerpoint/2010/main" val="3820067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599</TotalTime>
  <Words>853</Words>
  <Application>Microsoft Office PowerPoint</Application>
  <PresentationFormat>Widescreen</PresentationFormat>
  <Paragraphs>130</Paragraphs>
  <Slides>17</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Courier New</vt:lpstr>
      <vt:lpstr>Office Theme</vt:lpstr>
      <vt:lpstr>Prioritization of Genes and Drugs for CPIC Guideline Development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Prioritization of Genes and Drugs for CPIC Guideline Development</vt:lpstr>
    </vt:vector>
  </TitlesOfParts>
  <Company>SJCRH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Gammal, Roseann</dc:creator>
  <cp:lastModifiedBy>Caudle, Kelly</cp:lastModifiedBy>
  <cp:revision>58</cp:revision>
  <dcterms:created xsi:type="dcterms:W3CDTF">2016-03-02T21:15:40Z</dcterms:created>
  <dcterms:modified xsi:type="dcterms:W3CDTF">2016-11-21T17:31:15Z</dcterms:modified>
</cp:coreProperties>
</file>