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0" r:id="rId2"/>
    <p:sldId id="261" r:id="rId3"/>
    <p:sldId id="264" r:id="rId4"/>
    <p:sldId id="262" r:id="rId5"/>
    <p:sldId id="265" r:id="rId6"/>
    <p:sldId id="263" r:id="rId7"/>
    <p:sldId id="266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DDD"/>
    <a:srgbClr val="FFFFCC"/>
    <a:srgbClr val="CCE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914" y="-6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0FFCCC5-20CE-4441-9B7F-F95825E13E13}" type="datetimeFigureOut">
              <a:rPr lang="en-US"/>
              <a:pPr>
                <a:defRPr/>
              </a:pPr>
              <a:t>6/6/2013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A3C1D89-2F05-4CA6-84AA-8107C5B4FC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8767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FE4643-1568-47AF-98CD-7D6A0E26ACE8}" type="datetimeFigureOut">
              <a:rPr lang="en-US"/>
              <a:pPr>
                <a:defRPr/>
              </a:pPr>
              <a:t>6/6/2013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32A3FA-7F3C-4CD2-8D23-D66F128711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50C11-DD39-4D23-999F-FF346C2F9AF8}" type="datetimeFigureOut">
              <a:rPr lang="en-US"/>
              <a:pPr>
                <a:defRPr/>
              </a:pPr>
              <a:t>6/6/2013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F7C755-6355-4B42-A888-12BECC37A8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F39BB-36F6-43F3-9C8E-4D67981E79E3}" type="datetimeFigureOut">
              <a:rPr lang="en-US"/>
              <a:pPr>
                <a:defRPr/>
              </a:pPr>
              <a:t>6/6/2013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4F658A-0B6D-4431-8C20-EA65579F60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2F6B7-EE99-483B-B7F9-ED12E69545AC}" type="datetimeFigureOut">
              <a:rPr lang="en-US"/>
              <a:pPr>
                <a:defRPr/>
              </a:pPr>
              <a:t>6/6/2013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4FF81-6C9A-4A87-87D6-81A1910A3D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7BD0F-C402-4C2B-B074-3CC68D69BF31}" type="datetimeFigureOut">
              <a:rPr lang="en-US"/>
              <a:pPr>
                <a:defRPr/>
              </a:pPr>
              <a:t>6/6/2013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EBDE3A-FFBA-4B18-9D57-511521A114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997EAF-1EE4-4CB7-B618-45875DD08BD6}" type="datetimeFigureOut">
              <a:rPr lang="en-US"/>
              <a:pPr>
                <a:defRPr/>
              </a:pPr>
              <a:t>6/6/2013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F8284F-73A3-4ADD-BF19-CD8DADD672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C572-B779-413E-B464-5A08DC9567CC}" type="datetimeFigureOut">
              <a:rPr lang="en-US"/>
              <a:pPr>
                <a:defRPr/>
              </a:pPr>
              <a:t>6/6/2013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98E32-02DF-4316-862C-C5B913EDF1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891F5F-2EA3-403C-B91B-0CB7860843B8}" type="datetimeFigureOut">
              <a:rPr lang="en-US"/>
              <a:pPr>
                <a:defRPr/>
              </a:pPr>
              <a:t>6/6/2013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E6A701-4003-4811-B6A4-EB8AF55DD8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8DD0E4-F1AE-4B44-86F5-56DC8AD0452E}" type="datetimeFigureOut">
              <a:rPr lang="en-US"/>
              <a:pPr>
                <a:defRPr/>
              </a:pPr>
              <a:t>6/6/2013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63701F-9BEE-4DD0-9013-F10F8CF5FE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F23E8-8C94-426E-884A-27BDE5352E0A}" type="datetimeFigureOut">
              <a:rPr lang="en-US"/>
              <a:pPr>
                <a:defRPr/>
              </a:pPr>
              <a:t>6/6/2013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6597C7-DE5B-483B-8C4C-3090782183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BDFE4-692B-4FA7-8CF9-EEEC3F28A537}" type="datetimeFigureOut">
              <a:rPr lang="en-US"/>
              <a:pPr>
                <a:defRPr/>
              </a:pPr>
              <a:t>6/6/2013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F350E-A893-4925-9BDA-0C0F8F8D88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D56A016-EA23-44A2-BE1A-3A56AE16F869}" type="datetimeFigureOut">
              <a:rPr lang="en-US"/>
              <a:pPr>
                <a:defRPr/>
              </a:pPr>
              <a:t>6/6/2013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318DB5D-5AF0-4514-971A-5500140A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CPIC Informatics Working Group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CPIC Informatics Working Group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000" dirty="0" smtClean="0"/>
              <a:t>Growing interest in informatics aspects of CPIC guidelines and clinical implementation of </a:t>
            </a:r>
            <a:r>
              <a:rPr lang="en-US" sz="3000" dirty="0" err="1" smtClean="0"/>
              <a:t>pharmacogenetics</a:t>
            </a:r>
            <a:r>
              <a:rPr lang="en-US" sz="3000" dirty="0" smtClean="0"/>
              <a:t> </a:t>
            </a:r>
          </a:p>
          <a:p>
            <a:pPr>
              <a:lnSpc>
                <a:spcPct val="90000"/>
              </a:lnSpc>
            </a:pPr>
            <a:r>
              <a:rPr lang="en-US" sz="3000" dirty="0" smtClean="0"/>
              <a:t>Working group will create a forum for discussion and collaboration focused on informatics issues</a:t>
            </a:r>
          </a:p>
          <a:p>
            <a:pPr>
              <a:lnSpc>
                <a:spcPct val="90000"/>
              </a:lnSpc>
            </a:pPr>
            <a:r>
              <a:rPr lang="en-US" sz="3000" dirty="0" smtClean="0"/>
              <a:t>Goal</a:t>
            </a:r>
          </a:p>
          <a:p>
            <a:pPr lvl="1">
              <a:lnSpc>
                <a:spcPct val="90000"/>
              </a:lnSpc>
            </a:pPr>
            <a:r>
              <a:rPr lang="en-US" sz="2600" dirty="0" smtClean="0"/>
              <a:t>To support the adoption of the CPIC guidelines by identifying, and resolving where possible, potential technical barriers to the implementation of the guidelines within a clinical electronic environment.</a:t>
            </a:r>
          </a:p>
          <a:p>
            <a:pPr>
              <a:lnSpc>
                <a:spcPct val="90000"/>
              </a:lnSpc>
            </a:pPr>
            <a:endParaRPr lang="en-US" sz="30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Organization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mtClean="0"/>
              <a:t>Subgroup within CPIC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Close coordination with CPIC leadership 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Regular updates on monthly call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Members of working group must be CPIC members and follow MOU</a:t>
            </a:r>
          </a:p>
          <a:p>
            <a:pPr>
              <a:lnSpc>
                <a:spcPct val="90000"/>
              </a:lnSpc>
            </a:pPr>
            <a:r>
              <a:rPr lang="en-US" smtClean="0"/>
              <a:t>Working group leaders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Bob Freimuth (Mayo Clinic) 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James Hoffman (St. Jude)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Michelle Carrillo (PharmGKB)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smtClean="0"/>
              <a:t>CPIC Informatics Working Group:  </a:t>
            </a:r>
            <a:br>
              <a:rPr lang="en-US" sz="4000" smtClean="0"/>
            </a:br>
            <a:r>
              <a:rPr lang="en-US" sz="4000" smtClean="0"/>
              <a:t>Initial Goal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000" u="sng" dirty="0" smtClean="0"/>
              <a:t>Create comprehensive translation tables</a:t>
            </a:r>
            <a:r>
              <a:rPr lang="en-US" sz="3000" dirty="0" smtClean="0"/>
              <a:t> from genotype to phenotype to clinical recommendation for CPIC guidelines </a:t>
            </a:r>
          </a:p>
          <a:p>
            <a:pPr lvl="1">
              <a:lnSpc>
                <a:spcPct val="80000"/>
              </a:lnSpc>
            </a:pPr>
            <a:r>
              <a:rPr lang="en-US" sz="2600" dirty="0" smtClean="0"/>
              <a:t>Define structure and process to efficiently develop and maintain in the most useful format(s)</a:t>
            </a:r>
          </a:p>
          <a:p>
            <a:pPr lvl="1">
              <a:lnSpc>
                <a:spcPct val="80000"/>
              </a:lnSpc>
            </a:pPr>
            <a:r>
              <a:rPr lang="en-US" sz="2600" dirty="0" smtClean="0"/>
              <a:t>Will be published as part of CPIC guidelines and posted on </a:t>
            </a:r>
            <a:r>
              <a:rPr lang="en-US" sz="2600" dirty="0" err="1" smtClean="0"/>
              <a:t>PharmGKB</a:t>
            </a:r>
            <a:endParaRPr lang="en-US" sz="2600" dirty="0" smtClean="0"/>
          </a:p>
          <a:p>
            <a:pPr lvl="1">
              <a:lnSpc>
                <a:spcPct val="80000"/>
              </a:lnSpc>
            </a:pPr>
            <a:r>
              <a:rPr lang="en-US" sz="2600" dirty="0" smtClean="0"/>
              <a:t>Will collaborate with and support PGRN TPP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3041650" y="4038600"/>
            <a:ext cx="3060700" cy="528638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/>
              <a:t>CPIC Informatics</a:t>
            </a:r>
          </a:p>
        </p:txBody>
      </p:sp>
      <p:sp>
        <p:nvSpPr>
          <p:cNvPr id="19468" name="AutoShape 12"/>
          <p:cNvSpPr>
            <a:spLocks noChangeArrowheads="1"/>
          </p:cNvSpPr>
          <p:nvPr/>
        </p:nvSpPr>
        <p:spPr bwMode="auto">
          <a:xfrm>
            <a:off x="3803650" y="2490788"/>
            <a:ext cx="1905000" cy="485775"/>
          </a:xfrm>
          <a:prstGeom prst="rightArrow">
            <a:avLst>
              <a:gd name="adj1" fmla="val 50000"/>
              <a:gd name="adj2" fmla="val 9803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9488" name="Group 32"/>
          <p:cNvGrpSpPr>
            <a:grpSpLocks/>
          </p:cNvGrpSpPr>
          <p:nvPr/>
        </p:nvGrpSpPr>
        <p:grpSpPr bwMode="auto">
          <a:xfrm>
            <a:off x="622300" y="1676400"/>
            <a:ext cx="2559050" cy="1350963"/>
            <a:chOff x="579" y="1056"/>
            <a:chExt cx="1612" cy="851"/>
          </a:xfrm>
        </p:grpSpPr>
        <p:sp>
          <p:nvSpPr>
            <p:cNvPr id="19460" name="Text Box 4"/>
            <p:cNvSpPr txBox="1">
              <a:spLocks noChangeArrowheads="1"/>
            </p:cNvSpPr>
            <p:nvPr/>
          </p:nvSpPr>
          <p:spPr bwMode="auto">
            <a:xfrm>
              <a:off x="1018" y="1536"/>
              <a:ext cx="734" cy="371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3200" b="1"/>
                <a:t>CPIC</a:t>
              </a:r>
            </a:p>
          </p:txBody>
        </p:sp>
        <p:sp>
          <p:nvSpPr>
            <p:cNvPr id="19469" name="Text Box 13"/>
            <p:cNvSpPr txBox="1">
              <a:spLocks noChangeArrowheads="1"/>
            </p:cNvSpPr>
            <p:nvPr/>
          </p:nvSpPr>
          <p:spPr bwMode="auto">
            <a:xfrm>
              <a:off x="579" y="1056"/>
              <a:ext cx="1612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i="1"/>
                <a:t>Guideline Development</a:t>
              </a:r>
            </a:p>
            <a:p>
              <a:pPr algn="ctr"/>
              <a:r>
                <a:rPr lang="en-US" i="1"/>
                <a:t>and Publication</a:t>
              </a:r>
            </a:p>
          </p:txBody>
        </p:sp>
      </p:grpSp>
      <p:sp>
        <p:nvSpPr>
          <p:cNvPr id="19470" name="Rectang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CPIC Informatics:  Supporting Guideline Implementation</a:t>
            </a:r>
          </a:p>
        </p:txBody>
      </p:sp>
      <p:grpSp>
        <p:nvGrpSpPr>
          <p:cNvPr id="19487" name="Group 31"/>
          <p:cNvGrpSpPr>
            <a:grpSpLocks/>
          </p:cNvGrpSpPr>
          <p:nvPr/>
        </p:nvGrpSpPr>
        <p:grpSpPr bwMode="auto">
          <a:xfrm>
            <a:off x="6330950" y="1676400"/>
            <a:ext cx="2190750" cy="1350963"/>
            <a:chOff x="4073" y="1056"/>
            <a:chExt cx="1380" cy="851"/>
          </a:xfrm>
        </p:grpSpPr>
        <p:sp>
          <p:nvSpPr>
            <p:cNvPr id="19462" name="Text Box 6"/>
            <p:cNvSpPr txBox="1">
              <a:spLocks noChangeArrowheads="1"/>
            </p:cNvSpPr>
            <p:nvPr/>
          </p:nvSpPr>
          <p:spPr bwMode="auto">
            <a:xfrm>
              <a:off x="4453" y="1536"/>
              <a:ext cx="620" cy="371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3200" b="1"/>
                <a:t>TPP</a:t>
              </a:r>
            </a:p>
          </p:txBody>
        </p:sp>
        <p:sp>
          <p:nvSpPr>
            <p:cNvPr id="19471" name="Text Box 15"/>
            <p:cNvSpPr txBox="1">
              <a:spLocks noChangeArrowheads="1"/>
            </p:cNvSpPr>
            <p:nvPr/>
          </p:nvSpPr>
          <p:spPr bwMode="auto">
            <a:xfrm>
              <a:off x="4073" y="1056"/>
              <a:ext cx="138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i="1"/>
                <a:t>Guideline Adoption</a:t>
              </a:r>
            </a:p>
            <a:p>
              <a:pPr algn="ctr"/>
              <a:r>
                <a:rPr lang="en-US" i="1"/>
                <a:t>and Implementation</a:t>
              </a:r>
            </a:p>
          </p:txBody>
        </p:sp>
      </p:grpSp>
      <p:sp>
        <p:nvSpPr>
          <p:cNvPr id="19472" name="Text Box 16"/>
          <p:cNvSpPr txBox="1">
            <a:spLocks noChangeArrowheads="1"/>
          </p:cNvSpPr>
          <p:nvPr/>
        </p:nvSpPr>
        <p:spPr bwMode="auto">
          <a:xfrm>
            <a:off x="6705600" y="3222625"/>
            <a:ext cx="2362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/>
              <a:t>Feedback from Local Implementations</a:t>
            </a:r>
          </a:p>
        </p:txBody>
      </p:sp>
      <p:sp>
        <p:nvSpPr>
          <p:cNvPr id="19473" name="Text Box 17"/>
          <p:cNvSpPr txBox="1">
            <a:spLocks noChangeArrowheads="1"/>
          </p:cNvSpPr>
          <p:nvPr/>
        </p:nvSpPr>
        <p:spPr bwMode="auto">
          <a:xfrm>
            <a:off x="3140075" y="4572000"/>
            <a:ext cx="28638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i="1"/>
              <a:t>Creation and Maintenance</a:t>
            </a:r>
          </a:p>
          <a:p>
            <a:pPr algn="ctr"/>
            <a:r>
              <a:rPr lang="en-US" i="1"/>
              <a:t>of Translation Tables</a:t>
            </a:r>
          </a:p>
        </p:txBody>
      </p:sp>
      <p:sp>
        <p:nvSpPr>
          <p:cNvPr id="19474" name="AutoShape 18"/>
          <p:cNvSpPr>
            <a:spLocks noChangeArrowheads="1"/>
          </p:cNvSpPr>
          <p:nvPr/>
        </p:nvSpPr>
        <p:spPr bwMode="auto">
          <a:xfrm rot="8147965">
            <a:off x="5943600" y="3422650"/>
            <a:ext cx="990600" cy="242888"/>
          </a:xfrm>
          <a:prstGeom prst="rightArrow">
            <a:avLst>
              <a:gd name="adj1" fmla="val 50000"/>
              <a:gd name="adj2" fmla="val 10196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75" name="AutoShape 19"/>
          <p:cNvSpPr>
            <a:spLocks noChangeArrowheads="1"/>
          </p:cNvSpPr>
          <p:nvPr/>
        </p:nvSpPr>
        <p:spPr bwMode="auto">
          <a:xfrm rot="-2232263">
            <a:off x="2660650" y="3048000"/>
            <a:ext cx="234950" cy="990600"/>
          </a:xfrm>
          <a:prstGeom prst="upDownArrow">
            <a:avLst>
              <a:gd name="adj1" fmla="val 50000"/>
              <a:gd name="adj2" fmla="val 8432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9476" name="Text Box 20"/>
          <p:cNvSpPr txBox="1">
            <a:spLocks noChangeArrowheads="1"/>
          </p:cNvSpPr>
          <p:nvPr/>
        </p:nvSpPr>
        <p:spPr bwMode="auto">
          <a:xfrm>
            <a:off x="1060450" y="3222625"/>
            <a:ext cx="16160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/>
              <a:t>Coordinate Refinements</a:t>
            </a:r>
          </a:p>
        </p:txBody>
      </p:sp>
      <p:sp>
        <p:nvSpPr>
          <p:cNvPr id="19477" name="Text Box 21"/>
          <p:cNvSpPr txBox="1">
            <a:spLocks noChangeArrowheads="1"/>
          </p:cNvSpPr>
          <p:nvPr/>
        </p:nvSpPr>
        <p:spPr bwMode="auto">
          <a:xfrm>
            <a:off x="3124200" y="5410200"/>
            <a:ext cx="3717925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/>
              <a:t> Human-readable</a:t>
            </a:r>
          </a:p>
          <a:p>
            <a:pPr>
              <a:buFontTx/>
              <a:buChar char="•"/>
            </a:pPr>
            <a:r>
              <a:rPr lang="en-US"/>
              <a:t> Structured text</a:t>
            </a:r>
          </a:p>
          <a:p>
            <a:pPr>
              <a:buFontTx/>
              <a:buChar char="•"/>
            </a:pPr>
            <a:r>
              <a:rPr lang="en-US"/>
              <a:t> Formal knowledge representation</a:t>
            </a:r>
          </a:p>
        </p:txBody>
      </p:sp>
      <p:grpSp>
        <p:nvGrpSpPr>
          <p:cNvPr id="19489" name="Group 33"/>
          <p:cNvGrpSpPr>
            <a:grpSpLocks/>
          </p:cNvGrpSpPr>
          <p:nvPr/>
        </p:nvGrpSpPr>
        <p:grpSpPr bwMode="auto">
          <a:xfrm>
            <a:off x="533400" y="4648200"/>
            <a:ext cx="2286000" cy="1905000"/>
            <a:chOff x="336" y="2928"/>
            <a:chExt cx="1440" cy="1200"/>
          </a:xfrm>
        </p:grpSpPr>
        <p:sp>
          <p:nvSpPr>
            <p:cNvPr id="19483" name="Rectangle 27"/>
            <p:cNvSpPr>
              <a:spLocks noChangeArrowheads="1"/>
            </p:cNvSpPr>
            <p:nvPr/>
          </p:nvSpPr>
          <p:spPr bwMode="auto">
            <a:xfrm>
              <a:off x="336" y="2928"/>
              <a:ext cx="1440" cy="1200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8" name="Text Box 22"/>
            <p:cNvSpPr txBox="1">
              <a:spLocks noChangeArrowheads="1"/>
            </p:cNvSpPr>
            <p:nvPr/>
          </p:nvSpPr>
          <p:spPr bwMode="auto">
            <a:xfrm>
              <a:off x="686" y="3022"/>
              <a:ext cx="7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Genotype</a:t>
              </a:r>
            </a:p>
          </p:txBody>
        </p:sp>
        <p:sp>
          <p:nvSpPr>
            <p:cNvPr id="19479" name="Text Box 23"/>
            <p:cNvSpPr txBox="1">
              <a:spLocks noChangeArrowheads="1"/>
            </p:cNvSpPr>
            <p:nvPr/>
          </p:nvSpPr>
          <p:spPr bwMode="auto">
            <a:xfrm>
              <a:off x="654" y="3413"/>
              <a:ext cx="80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Phenotype</a:t>
              </a:r>
            </a:p>
          </p:txBody>
        </p:sp>
        <p:sp>
          <p:nvSpPr>
            <p:cNvPr id="19480" name="Text Box 24"/>
            <p:cNvSpPr txBox="1">
              <a:spLocks noChangeArrowheads="1"/>
            </p:cNvSpPr>
            <p:nvPr/>
          </p:nvSpPr>
          <p:spPr bwMode="auto">
            <a:xfrm>
              <a:off x="434" y="3804"/>
              <a:ext cx="1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Recommendation</a:t>
              </a:r>
            </a:p>
          </p:txBody>
        </p:sp>
        <p:cxnSp>
          <p:nvCxnSpPr>
            <p:cNvPr id="19481" name="AutoShape 25"/>
            <p:cNvCxnSpPr>
              <a:cxnSpLocks noChangeShapeType="1"/>
              <a:stCxn id="19478" idx="2"/>
              <a:endCxn id="19479" idx="0"/>
            </p:cNvCxnSpPr>
            <p:nvPr/>
          </p:nvCxnSpPr>
          <p:spPr bwMode="auto">
            <a:xfrm>
              <a:off x="1056" y="3253"/>
              <a:ext cx="0" cy="16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9482" name="AutoShape 26"/>
            <p:cNvCxnSpPr>
              <a:cxnSpLocks noChangeShapeType="1"/>
              <a:stCxn id="19479" idx="2"/>
              <a:endCxn id="19480" idx="0"/>
            </p:cNvCxnSpPr>
            <p:nvPr/>
          </p:nvCxnSpPr>
          <p:spPr bwMode="auto">
            <a:xfrm>
              <a:off x="1056" y="3644"/>
              <a:ext cx="0" cy="16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smtClean="0"/>
              <a:t>CPIC Informatics Working Group:  Other Opportunities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sz="3000" smtClean="0"/>
              <a:t>Facilitate the incorporation of CPIC guidelines in </a:t>
            </a:r>
            <a:r>
              <a:rPr lang="en-US" sz="3000" u="sng" smtClean="0"/>
              <a:t>clinical electronic references</a:t>
            </a:r>
            <a:r>
              <a:rPr lang="en-US" sz="3000" smtClean="0"/>
              <a:t> (e.g., Epocrates)</a:t>
            </a:r>
          </a:p>
          <a:p>
            <a:pPr>
              <a:lnSpc>
                <a:spcPct val="80000"/>
              </a:lnSpc>
            </a:pPr>
            <a:r>
              <a:rPr lang="en-US" sz="3000" smtClean="0"/>
              <a:t>Develop </a:t>
            </a:r>
            <a:r>
              <a:rPr lang="en-US" sz="3000" u="sng" smtClean="0"/>
              <a:t>recommendations for Clinical Decision Support (CDS) rules</a:t>
            </a:r>
            <a:r>
              <a:rPr lang="en-US" sz="3000" smtClean="0"/>
              <a:t> based on the CPIC guidelines</a:t>
            </a:r>
          </a:p>
          <a:p>
            <a:pPr>
              <a:lnSpc>
                <a:spcPct val="80000"/>
              </a:lnSpc>
            </a:pPr>
            <a:r>
              <a:rPr lang="en-US" sz="3000" smtClean="0"/>
              <a:t>Work with </a:t>
            </a:r>
            <a:r>
              <a:rPr lang="en-US" sz="3000" u="sng" smtClean="0"/>
              <a:t>EMR vendors </a:t>
            </a:r>
            <a:r>
              <a:rPr lang="en-US" sz="3000" smtClean="0"/>
              <a:t>to incorporate CPIC guidelines and related information into EMRs</a:t>
            </a:r>
          </a:p>
          <a:p>
            <a:pPr>
              <a:lnSpc>
                <a:spcPct val="80000"/>
              </a:lnSpc>
            </a:pPr>
            <a:r>
              <a:rPr lang="en-US" sz="3000" smtClean="0"/>
              <a:t>Work with </a:t>
            </a:r>
            <a:r>
              <a:rPr lang="en-US" sz="3000" u="sng" smtClean="0"/>
              <a:t>standards development organizations </a:t>
            </a:r>
            <a:r>
              <a:rPr lang="en-US" sz="3000" smtClean="0"/>
              <a:t>to create content to support the CPIC guidelines (e.g., terms to define metabolizer status)</a:t>
            </a:r>
          </a:p>
          <a:p>
            <a:pPr>
              <a:lnSpc>
                <a:spcPct val="80000"/>
              </a:lnSpc>
            </a:pPr>
            <a:r>
              <a:rPr lang="en-US" sz="3000" smtClean="0"/>
              <a:t>Generate </a:t>
            </a:r>
            <a:r>
              <a:rPr lang="en-US" sz="3000" u="sng" smtClean="0"/>
              <a:t>computable representations of the CPIC guidelines</a:t>
            </a:r>
            <a:r>
              <a:rPr lang="en-US" sz="3000" smtClean="0"/>
              <a:t> using formal knowledge representation and standard terminologies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Participation in CPIC Informatics</a:t>
            </a:r>
          </a:p>
        </p:txBody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Open to all CPIC members</a:t>
            </a:r>
          </a:p>
          <a:p>
            <a:r>
              <a:rPr lang="en-US" smtClean="0"/>
              <a:t>Get on the email list</a:t>
            </a:r>
          </a:p>
          <a:p>
            <a:pPr lvl="1"/>
            <a:r>
              <a:rPr lang="en-US" smtClean="0"/>
              <a:t>Send an email to Bob, James, and Michelle</a:t>
            </a:r>
          </a:p>
          <a:p>
            <a:r>
              <a:rPr lang="en-US" smtClean="0"/>
              <a:t>Conference call schedule TBD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322</Words>
  <Application>Microsoft Office PowerPoint</Application>
  <PresentationFormat>On-screen Show (4:3)</PresentationFormat>
  <Paragraphs>49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CPIC Informatics Working Group</vt:lpstr>
      <vt:lpstr>CPIC Informatics Working Group</vt:lpstr>
      <vt:lpstr>Organization</vt:lpstr>
      <vt:lpstr>CPIC Informatics Working Group:   Initial Goal</vt:lpstr>
      <vt:lpstr>CPIC Informatics:  Supporting Guideline Implementation</vt:lpstr>
      <vt:lpstr>CPIC Informatics Working Group:  Other Opportunities</vt:lpstr>
      <vt:lpstr>Participation in CPIC Informatics</vt:lpstr>
    </vt:vector>
  </TitlesOfParts>
  <Company>SJCRH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ASHP Endorsement of CPIC Guidelines</dc:title>
  <dc:creator>James M Hoffman</dc:creator>
  <cp:lastModifiedBy>Kelly Caudle</cp:lastModifiedBy>
  <cp:revision>10</cp:revision>
  <dcterms:created xsi:type="dcterms:W3CDTF">2013-05-01T21:44:38Z</dcterms:created>
  <dcterms:modified xsi:type="dcterms:W3CDTF">2013-06-06T19:09:52Z</dcterms:modified>
</cp:coreProperties>
</file>