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63" r:id="rId3"/>
    <p:sldId id="264" r:id="rId4"/>
    <p:sldId id="265" r:id="rId5"/>
    <p:sldId id="266" r:id="rId6"/>
    <p:sldId id="267" r:id="rId7"/>
    <p:sldId id="270" r:id="rId8"/>
    <p:sldId id="276" r:id="rId9"/>
    <p:sldId id="278" r:id="rId10"/>
    <p:sldId id="282" r:id="rId11"/>
    <p:sldId id="281" r:id="rId12"/>
    <p:sldId id="257" r:id="rId13"/>
    <p:sldId id="258" r:id="rId14"/>
    <p:sldId id="259" r:id="rId15"/>
    <p:sldId id="260" r:id="rId16"/>
    <p:sldId id="261" r:id="rId17"/>
    <p:sldId id="269" r:id="rId18"/>
    <p:sldId id="271" r:id="rId19"/>
    <p:sldId id="272" r:id="rId20"/>
    <p:sldId id="273" r:id="rId21"/>
    <p:sldId id="274" r:id="rId22"/>
    <p:sldId id="275" r:id="rId2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5" d="100"/>
          <a:sy n="135" d="100"/>
        </p:scale>
        <p:origin x="240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F9F3C1-BD78-46C8-AD79-C13141B49908}" type="datetimeFigureOut">
              <a:rPr lang="en-US" smtClean="0"/>
              <a:t>12/6/2016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5FE99F-F1D6-4DA5-9DF7-CF72F59CAD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6534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dirty="0" smtClean="0"/>
              <a:t>Lab perspective </a:t>
            </a:r>
          </a:p>
          <a:p>
            <a:pPr lvl="1"/>
            <a:r>
              <a:rPr lang="en-US" dirty="0" smtClean="0"/>
              <a:t>HL7 (Bob has comments)</a:t>
            </a:r>
          </a:p>
          <a:p>
            <a:pPr lvl="1"/>
            <a:r>
              <a:rPr lang="en-US" dirty="0" smtClean="0"/>
              <a:t>Pharmacy Health IT Alliance (discussions started)</a:t>
            </a:r>
          </a:p>
          <a:p>
            <a:pPr lvl="1"/>
            <a:r>
              <a:rPr lang="en-US" dirty="0" smtClean="0"/>
              <a:t>NAM </a:t>
            </a:r>
            <a:r>
              <a:rPr lang="en-US" dirty="0" err="1" smtClean="0"/>
              <a:t>DiGitize</a:t>
            </a:r>
            <a:r>
              <a:rPr lang="en-US" smtClean="0"/>
              <a:t> (continue to have call about every 2 months)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5FE99F-F1D6-4DA5-9DF7-CF72F59CAD7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4149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Will update citation if available before meeting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8BC702-F220-47BA-9547-5B480C579B1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4621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Will update citation if available before meeting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8BC702-F220-47BA-9547-5B480C579B1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7641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Will update citation if available before meeting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8BC702-F220-47BA-9547-5B480C579B1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9101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Will update citation if available before meeting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8BC702-F220-47BA-9547-5B480C579B1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7842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Will update citation if available before meeting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8BC702-F220-47BA-9547-5B480C579B1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1658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D5389-1AF0-425F-AD8F-9C0113C280BA}" type="datetimeFigureOut">
              <a:rPr lang="en-US" smtClean="0"/>
              <a:t>12/6/2016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C69A-177B-4D21-901F-9884D1FA4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451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D5389-1AF0-425F-AD8F-9C0113C280BA}" type="datetimeFigureOut">
              <a:rPr lang="en-US" smtClean="0"/>
              <a:t>12/6/2016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C69A-177B-4D21-901F-9884D1FA4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65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D5389-1AF0-425F-AD8F-9C0113C280BA}" type="datetimeFigureOut">
              <a:rPr lang="en-US" smtClean="0"/>
              <a:t>12/6/2016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C69A-177B-4D21-901F-9884D1FA4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727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D5389-1AF0-425F-AD8F-9C0113C280BA}" type="datetimeFigureOut">
              <a:rPr lang="en-US" smtClean="0"/>
              <a:t>12/6/2016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C69A-177B-4D21-901F-9884D1FA4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697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D5389-1AF0-425F-AD8F-9C0113C280BA}" type="datetimeFigureOut">
              <a:rPr lang="en-US" smtClean="0"/>
              <a:t>12/6/2016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C69A-177B-4D21-901F-9884D1FA4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136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D5389-1AF0-425F-AD8F-9C0113C280BA}" type="datetimeFigureOut">
              <a:rPr lang="en-US" smtClean="0"/>
              <a:t>12/6/2016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C69A-177B-4D21-901F-9884D1FA4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061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D5389-1AF0-425F-AD8F-9C0113C280BA}" type="datetimeFigureOut">
              <a:rPr lang="en-US" smtClean="0"/>
              <a:t>12/6/2016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C69A-177B-4D21-901F-9884D1FA4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877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D5389-1AF0-425F-AD8F-9C0113C280BA}" type="datetimeFigureOut">
              <a:rPr lang="en-US" smtClean="0"/>
              <a:t>12/6/2016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C69A-177B-4D21-901F-9884D1FA4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856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D5389-1AF0-425F-AD8F-9C0113C280BA}" type="datetimeFigureOut">
              <a:rPr lang="en-US" smtClean="0"/>
              <a:t>12/6/2016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C69A-177B-4D21-901F-9884D1FA4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29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D5389-1AF0-425F-AD8F-9C0113C280BA}" type="datetimeFigureOut">
              <a:rPr lang="en-US" smtClean="0"/>
              <a:t>12/6/2016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C69A-177B-4D21-901F-9884D1FA4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614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D5389-1AF0-425F-AD8F-9C0113C280BA}" type="datetimeFigureOut">
              <a:rPr lang="en-US" smtClean="0"/>
              <a:t>12/6/2016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C69A-177B-4D21-901F-9884D1FA4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408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D5389-1AF0-425F-AD8F-9C0113C280BA}" type="datetimeFigureOut">
              <a:rPr lang="en-US" smtClean="0"/>
              <a:t>12/6/2016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0AC69A-177B-4D21-901F-9884D1FA4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626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ture.com/gim/journal/vaop/ncurrent/pdf/gim201687a.pdf" TargetMode="Externa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CPIC terms Update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181350"/>
            <a:ext cx="6400800" cy="131445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CPIC Call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December 1, 2016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3183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Move forward with drafting detailed proposal for all CPIC genes</a:t>
            </a:r>
          </a:p>
          <a:p>
            <a:r>
              <a:rPr lang="en-US" dirty="0" smtClean="0"/>
              <a:t>Review with CPIC Informatics </a:t>
            </a:r>
          </a:p>
          <a:p>
            <a:r>
              <a:rPr lang="en-US" dirty="0" smtClean="0"/>
              <a:t>Send to various groups for comment; suggestions discussed</a:t>
            </a:r>
          </a:p>
          <a:p>
            <a:pPr lvl="1"/>
            <a:r>
              <a:rPr lang="en-US" dirty="0" smtClean="0"/>
              <a:t>Lab perspective (e.g. AMP)</a:t>
            </a:r>
          </a:p>
          <a:p>
            <a:pPr lvl="1"/>
            <a:r>
              <a:rPr lang="en-US" dirty="0" smtClean="0"/>
              <a:t>HL7 Pharmacy Health IT Alliance (discussions started)</a:t>
            </a:r>
          </a:p>
          <a:p>
            <a:pPr lvl="1"/>
            <a:r>
              <a:rPr lang="en-US" dirty="0" smtClean="0"/>
              <a:t>NAM </a:t>
            </a:r>
            <a:r>
              <a:rPr lang="en-US" dirty="0" err="1" smtClean="0"/>
              <a:t>DiGitize</a:t>
            </a:r>
            <a:r>
              <a:rPr lang="en-US" dirty="0" smtClean="0"/>
              <a:t> (continue to have call about every 2 months)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20550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For Reference 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956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CPIC Term Standardization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13187"/>
            <a:ext cx="7886700" cy="3263504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Purpose:</a:t>
            </a:r>
          </a:p>
          <a:p>
            <a:pPr lvl="1"/>
            <a:r>
              <a:rPr lang="en-US" dirty="0" smtClean="0"/>
              <a:t>To </a:t>
            </a:r>
            <a:r>
              <a:rPr lang="en-US" dirty="0"/>
              <a:t>standardize </a:t>
            </a:r>
            <a:r>
              <a:rPr lang="en-US" dirty="0" smtClean="0"/>
              <a:t>phenotype </a:t>
            </a:r>
            <a:r>
              <a:rPr lang="en-US" dirty="0"/>
              <a:t>terms in the </a:t>
            </a:r>
            <a:r>
              <a:rPr lang="en-US" dirty="0" smtClean="0"/>
              <a:t>CPIC guidelines and harmonize terms with external groups</a:t>
            </a:r>
          </a:p>
          <a:p>
            <a:pPr lvl="2"/>
            <a:r>
              <a:rPr lang="en-US" dirty="0" smtClean="0"/>
              <a:t>Allele functional status terms</a:t>
            </a:r>
          </a:p>
          <a:p>
            <a:pPr lvl="3"/>
            <a:r>
              <a:rPr lang="en-US" dirty="0" smtClean="0"/>
              <a:t>Low, absent, high, intermediate</a:t>
            </a:r>
          </a:p>
          <a:p>
            <a:pPr lvl="2"/>
            <a:r>
              <a:rPr lang="en-US" dirty="0" smtClean="0"/>
              <a:t>Phenotype terms</a:t>
            </a:r>
          </a:p>
          <a:p>
            <a:pPr lvl="3"/>
            <a:r>
              <a:rPr lang="en-US" dirty="0" smtClean="0"/>
              <a:t>UM, EM, IM, PM </a:t>
            </a:r>
          </a:p>
          <a:p>
            <a:r>
              <a:rPr lang="en-US" dirty="0" smtClean="0"/>
              <a:t>Groups surveyed:</a:t>
            </a:r>
          </a:p>
          <a:p>
            <a:pPr lvl="1"/>
            <a:r>
              <a:rPr lang="en-US" dirty="0" smtClean="0"/>
              <a:t>Clinicians (physicians, pharmacists, nurses…)</a:t>
            </a:r>
          </a:p>
          <a:p>
            <a:pPr lvl="1"/>
            <a:r>
              <a:rPr lang="en-US" dirty="0" smtClean="0"/>
              <a:t>Pharmacogenomics researchers</a:t>
            </a:r>
          </a:p>
          <a:p>
            <a:pPr lvl="1"/>
            <a:r>
              <a:rPr lang="en-US" dirty="0" smtClean="0"/>
              <a:t>Genetic testing laboratory staff</a:t>
            </a:r>
          </a:p>
          <a:p>
            <a:pPr lvl="1"/>
            <a:r>
              <a:rPr lang="en-US" dirty="0" smtClean="0"/>
              <a:t>Pharmacogenomics implementers</a:t>
            </a:r>
          </a:p>
          <a:p>
            <a:pPr lvl="1"/>
            <a:r>
              <a:rPr lang="en-US" dirty="0" smtClean="0"/>
              <a:t>Clinical informatics</a:t>
            </a:r>
            <a:endParaRPr lang="en-US" dirty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52730" y="4705350"/>
            <a:ext cx="641379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en-US" altLang="en-US" sz="1200" dirty="0" smtClean="0">
                <a:latin typeface="Arial" panose="020B0604020202020204" pitchFamily="34" charset="0"/>
              </a:rPr>
              <a:t>Caudle KE, et </a:t>
            </a:r>
            <a:r>
              <a:rPr lang="en-US" altLang="en-US" sz="1200" dirty="0">
                <a:latin typeface="Arial" panose="020B0604020202020204" pitchFamily="34" charset="0"/>
              </a:rPr>
              <a:t>al. </a:t>
            </a:r>
            <a:r>
              <a:rPr lang="en-US" altLang="en-US" sz="1200" i="1" dirty="0" smtClean="0">
                <a:latin typeface="Arial" panose="020B0604020202020204" pitchFamily="34" charset="0"/>
              </a:rPr>
              <a:t>Genet Med.</a:t>
            </a:r>
            <a:r>
              <a:rPr lang="en-US" altLang="en-US" sz="1200" dirty="0" smtClean="0">
                <a:latin typeface="Arial" panose="020B0604020202020204" pitchFamily="34" charset="0"/>
              </a:rPr>
              <a:t> 2016;Jul 21 [</a:t>
            </a:r>
            <a:r>
              <a:rPr lang="en-US" altLang="en-US" sz="1200" dirty="0" err="1" smtClean="0">
                <a:latin typeface="Arial" panose="020B0604020202020204" pitchFamily="34" charset="0"/>
              </a:rPr>
              <a:t>Epub</a:t>
            </a:r>
            <a:r>
              <a:rPr lang="en-US" altLang="en-US" sz="1200" dirty="0" smtClean="0">
                <a:latin typeface="Arial" panose="020B0604020202020204" pitchFamily="34" charset="0"/>
              </a:rPr>
              <a:t> ahead of print]</a:t>
            </a:r>
            <a:endParaRPr lang="en-US" sz="1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74562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Final Standardized Terms: Allele function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4376699"/>
              </p:ext>
            </p:extLst>
          </p:nvPr>
        </p:nvGraphicFramePr>
        <p:xfrm>
          <a:off x="482347" y="1122331"/>
          <a:ext cx="8405623" cy="28884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0882"/>
                <a:gridCol w="1698172"/>
                <a:gridCol w="3205163"/>
                <a:gridCol w="2101406"/>
              </a:tblGrid>
              <a:tr h="5257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Term/Gene Category</a:t>
                      </a:r>
                      <a:endParaRPr lang="en-US" sz="18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Final </a:t>
                      </a:r>
                      <a:r>
                        <a:rPr lang="en-US" sz="150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Term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Functional Definition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Example diplotypes/alleles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</a:tr>
              <a:tr h="432054">
                <a:tc rowSpan="6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Allele Functional Status-all genes</a:t>
                      </a:r>
                      <a:endParaRPr lang="en-US" sz="15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  <a:p>
                      <a:endParaRPr lang="en-US" sz="1800" dirty="0">
                        <a:latin typeface="+mn-lt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Increased Function</a:t>
                      </a:r>
                      <a:endParaRPr lang="en-US" sz="15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Function greater than normal function</a:t>
                      </a:r>
                      <a:endParaRPr lang="en-US" sz="15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i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CYP2C19*17</a:t>
                      </a:r>
                      <a:endParaRPr lang="en-US" sz="1500" i="1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</a:tr>
              <a:tr h="27813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Normal Function</a:t>
                      </a:r>
                      <a:endParaRPr lang="en-US" sz="15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Fully functional/wild-type</a:t>
                      </a:r>
                      <a:endParaRPr lang="en-US" sz="15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i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CYP2C19*1</a:t>
                      </a:r>
                      <a:endParaRPr lang="en-US" sz="1500" i="1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</a:tr>
              <a:tr h="432054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Decreased Function</a:t>
                      </a:r>
                      <a:endParaRPr lang="en-US" sz="15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Function less than normal function</a:t>
                      </a:r>
                      <a:endParaRPr lang="en-US" sz="15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i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CYP2C19*9</a:t>
                      </a:r>
                      <a:endParaRPr lang="en-US" sz="1500" i="1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</a:tr>
              <a:tr h="27813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No Function</a:t>
                      </a:r>
                      <a:endParaRPr lang="en-US" sz="15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Non-functional</a:t>
                      </a:r>
                      <a:endParaRPr lang="en-US" sz="15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i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CYP2C19*2</a:t>
                      </a:r>
                      <a:endParaRPr lang="en-US" sz="1500" i="1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</a:tr>
              <a:tr h="49419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Unknown Function</a:t>
                      </a:r>
                      <a:endParaRPr lang="en-US" sz="15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No literature describing function or the allele is novel</a:t>
                      </a:r>
                      <a:endParaRPr lang="en-US" sz="15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i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CYP2C19*29</a:t>
                      </a:r>
                      <a:endParaRPr lang="en-US" sz="1500" i="1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</a:tr>
              <a:tr h="432054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Uncertain Function</a:t>
                      </a:r>
                      <a:endParaRPr lang="en-US" sz="15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Literature supporting function is conflicting or weak</a:t>
                      </a:r>
                      <a:endParaRPr lang="en-US" sz="15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i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CYP2C19*12</a:t>
                      </a:r>
                      <a:endParaRPr lang="en-US" sz="1500" i="1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</a:tr>
            </a:tbl>
          </a:graphicData>
        </a:graphic>
      </p:graphicFrame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52730" y="4705350"/>
            <a:ext cx="641379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en-US" altLang="en-US" sz="1200" dirty="0" smtClean="0">
                <a:latin typeface="Arial" panose="020B0604020202020204" pitchFamily="34" charset="0"/>
              </a:rPr>
              <a:t>Caudle KE, et </a:t>
            </a:r>
            <a:r>
              <a:rPr lang="en-US" altLang="en-US" sz="1200" dirty="0">
                <a:latin typeface="Arial" panose="020B0604020202020204" pitchFamily="34" charset="0"/>
              </a:rPr>
              <a:t>al. </a:t>
            </a:r>
            <a:r>
              <a:rPr lang="en-US" altLang="en-US" sz="1200" i="1" dirty="0" smtClean="0">
                <a:latin typeface="Arial" panose="020B0604020202020204" pitchFamily="34" charset="0"/>
              </a:rPr>
              <a:t>Genet Med.</a:t>
            </a:r>
            <a:r>
              <a:rPr lang="en-US" altLang="en-US" sz="1200" dirty="0" smtClean="0">
                <a:latin typeface="Arial" panose="020B0604020202020204" pitchFamily="34" charset="0"/>
              </a:rPr>
              <a:t> 2016;Jul 21 [</a:t>
            </a:r>
            <a:r>
              <a:rPr lang="en-US" altLang="en-US" sz="1200" dirty="0" err="1" smtClean="0">
                <a:latin typeface="Arial" panose="020B0604020202020204" pitchFamily="34" charset="0"/>
              </a:rPr>
              <a:t>Epub</a:t>
            </a:r>
            <a:r>
              <a:rPr lang="en-US" altLang="en-US" sz="1200" dirty="0" smtClean="0">
                <a:latin typeface="Arial" panose="020B0604020202020204" pitchFamily="34" charset="0"/>
              </a:rPr>
              <a:t> ahead of print]</a:t>
            </a:r>
            <a:endParaRPr lang="en-US" sz="1200" dirty="0"/>
          </a:p>
        </p:txBody>
      </p:sp>
      <p:sp>
        <p:nvSpPr>
          <p:cNvPr id="9" name="Rectangle 8"/>
          <p:cNvSpPr/>
          <p:nvPr/>
        </p:nvSpPr>
        <p:spPr>
          <a:xfrm>
            <a:off x="1861458" y="1621972"/>
            <a:ext cx="1698171" cy="202474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56271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608" y="0"/>
            <a:ext cx="8851392" cy="994172"/>
          </a:xfrm>
        </p:spPr>
        <p:txBody>
          <a:bodyPr>
            <a:normAutofit/>
          </a:bodyPr>
          <a:lstStyle/>
          <a:p>
            <a:r>
              <a:rPr lang="en-US" sz="2400" dirty="0" smtClean="0"/>
              <a:t>Final </a:t>
            </a:r>
            <a:r>
              <a:rPr lang="en-US" sz="2400" dirty="0"/>
              <a:t>Standardized</a:t>
            </a:r>
            <a:r>
              <a:rPr lang="en-US" sz="2400" dirty="0" smtClean="0"/>
              <a:t> Terms: Phenotype for Drug Metabolizing Enzymes</a:t>
            </a:r>
            <a:endParaRPr lang="en-US" sz="24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7953237"/>
              </p:ext>
            </p:extLst>
          </p:nvPr>
        </p:nvGraphicFramePr>
        <p:xfrm>
          <a:off x="292610" y="1071796"/>
          <a:ext cx="8622790" cy="37111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4790"/>
                <a:gridCol w="2546605"/>
                <a:gridCol w="2799283"/>
                <a:gridCol w="1512112"/>
              </a:tblGrid>
              <a:tr h="439198">
                <a:tc>
                  <a:txBody>
                    <a:bodyPr/>
                    <a:lstStyle/>
                    <a:p>
                      <a:pPr marL="0" marR="0" algn="l" rtl="0" eaLnBrk="1" fontAlgn="t" latinLnBrk="0" hangingPunct="1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+mn-lt"/>
                          <a:cs typeface="Arial"/>
                        </a:rPr>
                        <a:t>Final </a:t>
                      </a:r>
                      <a:r>
                        <a:rPr lang="en-US" sz="140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  <a:cs typeface="Arial"/>
                        </a:rPr>
                        <a:t>Term</a:t>
                      </a: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47149" marR="47149" marT="7144" marB="0"/>
                </a:tc>
                <a:tc>
                  <a:txBody>
                    <a:bodyPr/>
                    <a:lstStyle/>
                    <a:p>
                      <a:pPr marL="0" marR="0" algn="l" rtl="0" eaLnBrk="1" fontAlgn="t" latinLnBrk="0" hangingPunct="1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+mn-lt"/>
                          <a:cs typeface="Arial"/>
                        </a:rPr>
                        <a:t>Functional Definition</a:t>
                      </a: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47149" marR="47149" marT="7144" marB="0"/>
                </a:tc>
                <a:tc>
                  <a:txBody>
                    <a:bodyPr/>
                    <a:lstStyle/>
                    <a:p>
                      <a:pPr marL="0" marR="0" algn="l" rtl="0" eaLnBrk="1" fontAlgn="t" latinLnBrk="0" hangingPunct="1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+mn-lt"/>
                          <a:cs typeface="Arial"/>
                        </a:rPr>
                        <a:t>Example diplotypes/alleles</a:t>
                      </a: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47149" marR="47149" marT="7144" marB="0"/>
                </a:tc>
                <a:tc>
                  <a:txBody>
                    <a:bodyPr/>
                    <a:lstStyle/>
                    <a:p>
                      <a:pPr marL="0" marR="0" algn="l" rtl="0" eaLnBrk="1" fontAlgn="t" latinLnBrk="0" hangingPunct="1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+mn-lt"/>
                          <a:cs typeface="Arial"/>
                        </a:rPr>
                        <a:t>Term/Gene Category</a:t>
                      </a: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47149" marR="47149" marT="7144" marB="0"/>
                </a:tc>
              </a:tr>
              <a:tr h="739954"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Ultra-rapid Metabolizer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Increased enzyme activity compared to rapid </a:t>
                      </a:r>
                      <a:r>
                        <a:rPr lang="en-US" sz="140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metabolizers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Two increased function alleles, or more than 2 normal function alleles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i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CYP2C19*17/*17</a:t>
                      </a:r>
                    </a:p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i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CYP2D6*1/*1XN</a:t>
                      </a:r>
                      <a:endParaRPr lang="en-US" sz="1400" i="1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</a:tr>
              <a:tr h="914400"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Rapid Metabolizer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Increased enzyme activity compared to normal metabolizers but less than ultra-rapid </a:t>
                      </a:r>
                      <a:r>
                        <a:rPr lang="en-US" sz="140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metabolizers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Combinations of normal function and  increased function alleles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i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CYP2C19*1/*17</a:t>
                      </a:r>
                      <a:endParaRPr lang="en-US" sz="1400" i="1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</a:tr>
              <a:tr h="367665"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Normal Metabolizer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Fully functional enzyme activity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Combinations of normal function and decreased function alleles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i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CYP2C19*1/*1</a:t>
                      </a:r>
                      <a:endParaRPr lang="en-US" sz="1400" i="1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</a:tr>
              <a:tr h="704024"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Intermediate Metabolizer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Decreased enzyme activity (activity between normal and poor metabolizer)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Combinations of normal function, decreased function, and/or no function alleles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i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CYP2C19*1/*2</a:t>
                      </a:r>
                      <a:endParaRPr lang="en-US" sz="1400" i="1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</a:tr>
              <a:tr h="449516"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Poor Metabolizer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Little to no enzyme activity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Combination of  no function alleles and/or decreased function alleles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i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CYP2C19*2/*2</a:t>
                      </a:r>
                      <a:endParaRPr lang="en-US" sz="1400" i="1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92609" y="667852"/>
            <a:ext cx="82084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For example: CYP2C19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CYP2D6, CYP3A5, CYP2C9, TPMT, DPYD,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UGT1A1</a:t>
            </a:r>
            <a:endParaRPr lang="en-US" sz="2000" dirty="0">
              <a:solidFill>
                <a:srgbClr val="00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60700" y="1504950"/>
            <a:ext cx="1831522" cy="32766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52400" y="4843849"/>
            <a:ext cx="641379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en-US" altLang="en-US" sz="1200" dirty="0" smtClean="0">
                <a:latin typeface="Arial" panose="020B0604020202020204" pitchFamily="34" charset="0"/>
              </a:rPr>
              <a:t>Caudle KE, et </a:t>
            </a:r>
            <a:r>
              <a:rPr lang="en-US" altLang="en-US" sz="1200" dirty="0">
                <a:latin typeface="Arial" panose="020B0604020202020204" pitchFamily="34" charset="0"/>
              </a:rPr>
              <a:t>al. </a:t>
            </a:r>
            <a:r>
              <a:rPr lang="en-US" altLang="en-US" sz="1200" i="1" dirty="0" smtClean="0">
                <a:latin typeface="Arial" panose="020B0604020202020204" pitchFamily="34" charset="0"/>
              </a:rPr>
              <a:t>Genet Med.</a:t>
            </a:r>
            <a:r>
              <a:rPr lang="en-US" altLang="en-US" sz="1200" dirty="0" smtClean="0">
                <a:latin typeface="Arial" panose="020B0604020202020204" pitchFamily="34" charset="0"/>
              </a:rPr>
              <a:t> 2016;Jul 21 [</a:t>
            </a:r>
            <a:r>
              <a:rPr lang="en-US" altLang="en-US" sz="1200" dirty="0" err="1" smtClean="0">
                <a:latin typeface="Arial" panose="020B0604020202020204" pitchFamily="34" charset="0"/>
              </a:rPr>
              <a:t>Epub</a:t>
            </a:r>
            <a:r>
              <a:rPr lang="en-US" altLang="en-US" sz="1200" dirty="0" smtClean="0">
                <a:latin typeface="Arial" panose="020B0604020202020204" pitchFamily="34" charset="0"/>
              </a:rPr>
              <a:t> ahead of print]</a:t>
            </a:r>
            <a:endParaRPr lang="en-US" sz="1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44236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7150"/>
            <a:ext cx="9144000" cy="994172"/>
          </a:xfrm>
        </p:spPr>
        <p:txBody>
          <a:bodyPr>
            <a:normAutofit/>
          </a:bodyPr>
          <a:lstStyle/>
          <a:p>
            <a:r>
              <a:rPr lang="en-US" sz="2800" dirty="0"/>
              <a:t>Final Standardized </a:t>
            </a:r>
            <a:r>
              <a:rPr lang="en-US" sz="2800" dirty="0" smtClean="0"/>
              <a:t>Terms</a:t>
            </a:r>
            <a:r>
              <a:rPr lang="en-US" sz="2800" dirty="0"/>
              <a:t>: Phenotype </a:t>
            </a:r>
            <a:r>
              <a:rPr lang="en-US" sz="2800" dirty="0" smtClean="0"/>
              <a:t>for Drug Transporters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0638149"/>
              </p:ext>
            </p:extLst>
          </p:nvPr>
        </p:nvGraphicFramePr>
        <p:xfrm>
          <a:off x="616844" y="1187907"/>
          <a:ext cx="7886700" cy="35449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7622"/>
                <a:gridCol w="2532888"/>
                <a:gridCol w="2441448"/>
                <a:gridCol w="1364742"/>
              </a:tblGrid>
              <a:tr h="459735">
                <a:tc>
                  <a:txBody>
                    <a:bodyPr/>
                    <a:lstStyle/>
                    <a:p>
                      <a:pPr marL="0" marR="0" algn="l" rtl="0" eaLnBrk="1" fontAlgn="t" latinLnBrk="0" hangingPunct="1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5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+mn-lt"/>
                          <a:cs typeface="Arial"/>
                        </a:rPr>
                        <a:t>Final </a:t>
                      </a:r>
                      <a:r>
                        <a:rPr lang="en-US" sz="150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  <a:cs typeface="Arial"/>
                        </a:rPr>
                        <a:t>Term</a:t>
                      </a:r>
                      <a:endParaRPr lang="en-US" sz="2100" b="0" i="0" u="none" strike="noStrike" dirty="0">
                        <a:effectLst/>
                        <a:latin typeface="+mn-lt"/>
                      </a:endParaRPr>
                    </a:p>
                  </a:txBody>
                  <a:tcPr marL="47149" marR="47149" marT="7144" marB="0"/>
                </a:tc>
                <a:tc>
                  <a:txBody>
                    <a:bodyPr/>
                    <a:lstStyle/>
                    <a:p>
                      <a:pPr marL="0" marR="0" algn="l" rtl="0" eaLnBrk="1" fontAlgn="t" latinLnBrk="0" hangingPunct="1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5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+mn-lt"/>
                          <a:cs typeface="Arial"/>
                        </a:rPr>
                        <a:t>Functional Definition</a:t>
                      </a:r>
                      <a:endParaRPr lang="en-US" sz="2100" b="0" i="0" u="none" strike="noStrike" dirty="0">
                        <a:effectLst/>
                        <a:latin typeface="+mn-lt"/>
                      </a:endParaRPr>
                    </a:p>
                  </a:txBody>
                  <a:tcPr marL="47149" marR="47149" marT="7144" marB="0"/>
                </a:tc>
                <a:tc>
                  <a:txBody>
                    <a:bodyPr/>
                    <a:lstStyle/>
                    <a:p>
                      <a:pPr marL="0" marR="0" algn="l" rtl="0" eaLnBrk="1" fontAlgn="t" latinLnBrk="0" hangingPunct="1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5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+mn-lt"/>
                          <a:cs typeface="Arial"/>
                        </a:rPr>
                        <a:t>Example diplotypes/alleles</a:t>
                      </a:r>
                      <a:endParaRPr lang="en-US" sz="2100" b="0" i="0" u="none" strike="noStrike" dirty="0">
                        <a:effectLst/>
                        <a:latin typeface="+mn-lt"/>
                      </a:endParaRPr>
                    </a:p>
                  </a:txBody>
                  <a:tcPr marL="47149" marR="47149" marT="7144" marB="0"/>
                </a:tc>
                <a:tc>
                  <a:txBody>
                    <a:bodyPr/>
                    <a:lstStyle/>
                    <a:p>
                      <a:pPr marL="0" marR="0" algn="l" rtl="0" eaLnBrk="1" fontAlgn="t" latinLnBrk="0" hangingPunct="1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5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+mn-lt"/>
                          <a:cs typeface="Arial"/>
                        </a:rPr>
                        <a:t>Term/Gene Category</a:t>
                      </a:r>
                      <a:endParaRPr lang="en-US" sz="2100" b="0" i="0" u="none" strike="noStrike" dirty="0">
                        <a:effectLst/>
                        <a:latin typeface="+mn-lt"/>
                      </a:endParaRPr>
                    </a:p>
                  </a:txBody>
                  <a:tcPr marL="47149" marR="47149" marT="7144" marB="0"/>
                </a:tc>
              </a:tr>
              <a:tr h="611542"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Increased Function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Increased transporter function compared to normal </a:t>
                      </a:r>
                      <a:r>
                        <a:rPr lang="en-US" sz="140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function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One or more increased function alleles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i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SLCO1B1*1/*14</a:t>
                      </a:r>
                      <a:endParaRPr lang="en-US" sz="1400" i="1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</a:tr>
              <a:tr h="815389"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Normal Function</a:t>
                      </a:r>
                      <a:endParaRPr lang="en-US" sz="15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Fully functional transporter function</a:t>
                      </a:r>
                      <a:endParaRPr lang="en-US" sz="15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Combinations of normal function and/or decreased function alleles</a:t>
                      </a:r>
                      <a:endParaRPr lang="en-US" sz="15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i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SLCO1B1*1/*1</a:t>
                      </a:r>
                      <a:endParaRPr lang="en-US" sz="1500" i="1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</a:tr>
              <a:tr h="815389"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Decreased Function</a:t>
                      </a:r>
                      <a:endParaRPr lang="en-US" sz="15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Decreased transporter function (function between normal and poor function)</a:t>
                      </a:r>
                      <a:endParaRPr lang="en-US" sz="15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Combinations of normal function, decreased function, and/or no function alleles</a:t>
                      </a:r>
                      <a:endParaRPr lang="en-US" sz="15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i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SLCO1B1*1/*5</a:t>
                      </a:r>
                      <a:endParaRPr lang="en-US" sz="1500" i="1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</a:tr>
              <a:tr h="815389"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Poor Function</a:t>
                      </a:r>
                      <a:endParaRPr lang="en-US" sz="15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Little to no transporter function</a:t>
                      </a:r>
                      <a:endParaRPr lang="en-US" sz="15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Combination of  no function alleles and/or decreased function alleles</a:t>
                      </a:r>
                      <a:endParaRPr lang="en-US" sz="15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i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SLCO1B1*5/*5</a:t>
                      </a:r>
                      <a:endParaRPr lang="en-US" sz="1500" i="1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16844" y="818574"/>
            <a:ext cx="2634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For example: SLCO1B1</a:t>
            </a:r>
            <a:endParaRPr lang="en-US" sz="2000" dirty="0">
              <a:solidFill>
                <a:srgbClr val="00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28652" y="1657350"/>
            <a:ext cx="1537607" cy="28956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52730" y="4705350"/>
            <a:ext cx="641379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en-US" altLang="en-US" sz="1200" dirty="0" smtClean="0">
                <a:latin typeface="Arial" panose="020B0604020202020204" pitchFamily="34" charset="0"/>
              </a:rPr>
              <a:t>Caudle KE, et </a:t>
            </a:r>
            <a:r>
              <a:rPr lang="en-US" altLang="en-US" sz="1200" dirty="0">
                <a:latin typeface="Arial" panose="020B0604020202020204" pitchFamily="34" charset="0"/>
              </a:rPr>
              <a:t>al. </a:t>
            </a:r>
            <a:r>
              <a:rPr lang="en-US" altLang="en-US" sz="1200" i="1" dirty="0" smtClean="0">
                <a:latin typeface="Arial" panose="020B0604020202020204" pitchFamily="34" charset="0"/>
              </a:rPr>
              <a:t>Genet Med.</a:t>
            </a:r>
            <a:r>
              <a:rPr lang="en-US" altLang="en-US" sz="1200" dirty="0" smtClean="0">
                <a:latin typeface="Arial" panose="020B0604020202020204" pitchFamily="34" charset="0"/>
              </a:rPr>
              <a:t> 2016;Jul 21 [</a:t>
            </a:r>
            <a:r>
              <a:rPr lang="en-US" altLang="en-US" sz="1200" dirty="0" err="1" smtClean="0">
                <a:latin typeface="Arial" panose="020B0604020202020204" pitchFamily="34" charset="0"/>
              </a:rPr>
              <a:t>Epub</a:t>
            </a:r>
            <a:r>
              <a:rPr lang="en-US" altLang="en-US" sz="1200" dirty="0" smtClean="0">
                <a:latin typeface="Arial" panose="020B0604020202020204" pitchFamily="34" charset="0"/>
              </a:rPr>
              <a:t> ahead of print]</a:t>
            </a:r>
            <a:endParaRPr lang="en-US" sz="1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5240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792" y="273845"/>
            <a:ext cx="8275320" cy="994172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Final Standardized </a:t>
            </a:r>
            <a:r>
              <a:rPr lang="en-US" sz="4000" dirty="0" smtClean="0"/>
              <a:t>Terms: (HLA-genes)</a:t>
            </a:r>
            <a:br>
              <a:rPr lang="en-US" sz="4000" dirty="0" smtClean="0"/>
            </a:br>
            <a:r>
              <a:rPr lang="en-US" sz="4000" dirty="0" smtClean="0"/>
              <a:t>Phenotype </a:t>
            </a:r>
            <a:r>
              <a:rPr lang="en-US" sz="4000" dirty="0"/>
              <a:t>for </a:t>
            </a:r>
            <a:r>
              <a:rPr lang="en-US" sz="4000" dirty="0" smtClean="0"/>
              <a:t>High-Risk Genotype Status</a:t>
            </a:r>
            <a:endParaRPr lang="en-US" sz="40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2500129"/>
              </p:ext>
            </p:extLst>
          </p:nvPr>
        </p:nvGraphicFramePr>
        <p:xfrm>
          <a:off x="621792" y="1689260"/>
          <a:ext cx="7886700" cy="17833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3886"/>
                <a:gridCol w="1929384"/>
                <a:gridCol w="2611755"/>
                <a:gridCol w="1971675"/>
              </a:tblGrid>
              <a:tr h="583216">
                <a:tc>
                  <a:txBody>
                    <a:bodyPr/>
                    <a:lstStyle/>
                    <a:p>
                      <a:pPr marL="0" marR="0" algn="l" rtl="0" eaLnBrk="1" fontAlgn="t" latinLnBrk="0" hangingPunct="1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+mn-lt"/>
                          <a:cs typeface="Arial"/>
                        </a:rPr>
                        <a:t>Final </a:t>
                      </a:r>
                      <a:r>
                        <a:rPr lang="en-US" sz="180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  <a:cs typeface="Arial"/>
                        </a:rPr>
                        <a:t>Term</a:t>
                      </a: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47149" marR="47149" marT="7144" marB="0"/>
                </a:tc>
                <a:tc>
                  <a:txBody>
                    <a:bodyPr/>
                    <a:lstStyle/>
                    <a:p>
                      <a:pPr marL="0" marR="0" algn="l" rtl="0" eaLnBrk="1" fontAlgn="t" latinLnBrk="0" hangingPunct="1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+mn-lt"/>
                          <a:cs typeface="Arial"/>
                        </a:rPr>
                        <a:t>Functional Definition</a:t>
                      </a: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47149" marR="47149" marT="7144" marB="0"/>
                </a:tc>
                <a:tc>
                  <a:txBody>
                    <a:bodyPr/>
                    <a:lstStyle/>
                    <a:p>
                      <a:pPr marL="0" marR="0" algn="l" rtl="0" eaLnBrk="1" fontAlgn="t" latinLnBrk="0" hangingPunct="1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+mn-lt"/>
                          <a:cs typeface="Arial"/>
                        </a:rPr>
                        <a:t>Example diplotypes/alleles</a:t>
                      </a: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47149" marR="47149" marT="7144" marB="0"/>
                </a:tc>
                <a:tc>
                  <a:txBody>
                    <a:bodyPr/>
                    <a:lstStyle/>
                    <a:p>
                      <a:pPr marL="0" marR="0" algn="l" rtl="0" eaLnBrk="1" fontAlgn="t" latinLnBrk="0" hangingPunct="1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+mn-lt"/>
                          <a:cs typeface="Arial"/>
                        </a:rPr>
                        <a:t>Term/Gene Category</a:t>
                      </a: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47149" marR="47149" marT="7144" marB="0"/>
                </a:tc>
              </a:tr>
              <a:tr h="720090"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Positive</a:t>
                      </a:r>
                      <a:endParaRPr lang="en-US" sz="15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Detection of high-risk allele</a:t>
                      </a:r>
                      <a:endParaRPr lang="en-US" sz="15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Homozygous or heterozygous for high-risk allele</a:t>
                      </a:r>
                      <a:endParaRPr lang="en-US" sz="15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500" i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HLA-B*15:02</a:t>
                      </a:r>
                      <a:endParaRPr lang="en-US" sz="1500" i="1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</a:tr>
              <a:tr h="480060"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Negative</a:t>
                      </a:r>
                      <a:endParaRPr lang="en-US" sz="15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High risk-allele not detected</a:t>
                      </a:r>
                      <a:endParaRPr lang="en-US" sz="15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No copies of high-risk allele</a:t>
                      </a:r>
                      <a:endParaRPr lang="en-US" sz="15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 </a:t>
                      </a:r>
                      <a:endParaRPr lang="en-US" sz="15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196" marR="47196" marT="0" marB="0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28650" y="1201329"/>
            <a:ext cx="2634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For example: SLCO1B1</a:t>
            </a:r>
            <a:endParaRPr lang="en-US" sz="2000" dirty="0">
              <a:solidFill>
                <a:srgbClr val="00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28651" y="2275116"/>
            <a:ext cx="1352551" cy="94705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52730" y="4705350"/>
            <a:ext cx="641379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en-US" altLang="en-US" sz="1200" dirty="0" smtClean="0">
                <a:latin typeface="Arial" panose="020B0604020202020204" pitchFamily="34" charset="0"/>
              </a:rPr>
              <a:t>Caudle KE, et </a:t>
            </a:r>
            <a:r>
              <a:rPr lang="en-US" altLang="en-US" sz="1200" dirty="0">
                <a:latin typeface="Arial" panose="020B0604020202020204" pitchFamily="34" charset="0"/>
              </a:rPr>
              <a:t>al. </a:t>
            </a:r>
            <a:r>
              <a:rPr lang="en-US" altLang="en-US" sz="1200" i="1" dirty="0" smtClean="0">
                <a:latin typeface="Arial" panose="020B0604020202020204" pitchFamily="34" charset="0"/>
              </a:rPr>
              <a:t>Genet Med.</a:t>
            </a:r>
            <a:r>
              <a:rPr lang="en-US" altLang="en-US" sz="1200" dirty="0" smtClean="0">
                <a:latin typeface="Arial" panose="020B0604020202020204" pitchFamily="34" charset="0"/>
              </a:rPr>
              <a:t> 2016;Jul 21 [</a:t>
            </a:r>
            <a:r>
              <a:rPr lang="en-US" altLang="en-US" sz="1200" dirty="0" err="1" smtClean="0">
                <a:latin typeface="Arial" panose="020B0604020202020204" pitchFamily="34" charset="0"/>
              </a:rPr>
              <a:t>Epub</a:t>
            </a:r>
            <a:r>
              <a:rPr lang="en-US" altLang="en-US" sz="1200" dirty="0" smtClean="0">
                <a:latin typeface="Arial" panose="020B0604020202020204" pitchFamily="34" charset="0"/>
              </a:rPr>
              <a:t> ahead of print]</a:t>
            </a:r>
            <a:endParaRPr lang="en-US" sz="1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41181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SNOMED Analysis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Entries for the following CPIC genes</a:t>
            </a:r>
          </a:p>
          <a:p>
            <a:pPr lvl="1"/>
            <a:r>
              <a:rPr lang="en-US" dirty="0" smtClean="0"/>
              <a:t>CPY2C9, CYP2C19, CYP2D6, DPYD, G6PD, HLA-B, TPMT, UGT1A1, VKORC1</a:t>
            </a:r>
          </a:p>
          <a:p>
            <a:r>
              <a:rPr lang="en-US" dirty="0" smtClean="0"/>
              <a:t>Variation across genes </a:t>
            </a:r>
          </a:p>
          <a:p>
            <a:pPr lvl="1"/>
            <a:r>
              <a:rPr lang="en-US" dirty="0" smtClean="0"/>
              <a:t>Level of detail in general </a:t>
            </a:r>
          </a:p>
          <a:p>
            <a:pPr lvl="1"/>
            <a:r>
              <a:rPr lang="en-US" dirty="0" smtClean="0"/>
              <a:t>Place in SNOMED tree structure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9205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SNOMED Analysis: </a:t>
            </a:r>
            <a:br>
              <a:rPr lang="en-US" dirty="0" smtClean="0"/>
            </a:br>
            <a:r>
              <a:rPr lang="en-US" dirty="0" smtClean="0"/>
              <a:t>Representative Genes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CYP2C9</a:t>
            </a:r>
          </a:p>
          <a:p>
            <a:pPr lvl="1"/>
            <a:r>
              <a:rPr lang="en-US" dirty="0" smtClean="0"/>
              <a:t>Multiple concepts exist</a:t>
            </a:r>
          </a:p>
          <a:p>
            <a:pPr lvl="2"/>
            <a:r>
              <a:rPr lang="en-US" dirty="0" smtClean="0"/>
              <a:t>Cytochrome p450 CYP2C9 enzyme</a:t>
            </a:r>
          </a:p>
          <a:p>
            <a:pPr lvl="2"/>
            <a:r>
              <a:rPr lang="en-US" dirty="0" smtClean="0"/>
              <a:t>Poor metabolizer due to cytochrome p450 CYP2C9 variant </a:t>
            </a:r>
          </a:p>
          <a:p>
            <a:pPr lvl="2"/>
            <a:r>
              <a:rPr lang="en-US" dirty="0" smtClean="0"/>
              <a:t>Cytochrome p450 CYP2C9 enzyme deficiency</a:t>
            </a:r>
          </a:p>
          <a:p>
            <a:pPr lvl="2"/>
            <a:r>
              <a:rPr lang="en-US" dirty="0" smtClean="0"/>
              <a:t>Disorder due to cytochrome p450 CYP2C9 variant</a:t>
            </a:r>
          </a:p>
          <a:p>
            <a:pPr lvl="1"/>
            <a:r>
              <a:rPr lang="en-US" dirty="0" smtClean="0"/>
              <a:t>More complexity beyond concept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58349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SNOMED Analysis: </a:t>
            </a:r>
            <a:br>
              <a:rPr lang="en-US" dirty="0" smtClean="0"/>
            </a:br>
            <a:r>
              <a:rPr lang="en-US" dirty="0" smtClean="0"/>
              <a:t>Representative Genes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UGT1A1</a:t>
            </a:r>
          </a:p>
          <a:p>
            <a:pPr lvl="1"/>
            <a:r>
              <a:rPr lang="en-US" dirty="0" smtClean="0"/>
              <a:t>Only one concept</a:t>
            </a:r>
          </a:p>
          <a:p>
            <a:pPr lvl="1"/>
            <a:r>
              <a:rPr lang="en-US" dirty="0" smtClean="0"/>
              <a:t>Structure relatively straightforward</a:t>
            </a:r>
          </a:p>
          <a:p>
            <a:pPr lvl="2"/>
            <a:r>
              <a:rPr lang="en-US" dirty="0" smtClean="0"/>
              <a:t>UGT1A1*28 polymorphism [Context 1] --&gt; SNOMED CT Concept --&gt; Clinical finding --&gt; Evaluation finding --&gt; Genetic finding --&gt; Genetic polymorphism</a:t>
            </a:r>
          </a:p>
        </p:txBody>
      </p:sp>
    </p:spTree>
    <p:extLst>
      <p:ext uri="{BB962C8B-B14F-4D97-AF65-F5344CB8AC3E}">
        <p14:creationId xmlns:p14="http://schemas.microsoft.com/office/powerpoint/2010/main" val="470257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9062" y="26026"/>
            <a:ext cx="6180251" cy="4692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76200" y="4712159"/>
            <a:ext cx="8001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1200" dirty="0" smtClean="0">
                <a:latin typeface="Arial" panose="020B0604020202020204" pitchFamily="34" charset="0"/>
              </a:rPr>
              <a:t>Caudle KE, et al. </a:t>
            </a:r>
            <a:r>
              <a:rPr lang="en-US" altLang="en-US" sz="1200" i="1" dirty="0" smtClean="0">
                <a:latin typeface="Arial" panose="020B0604020202020204" pitchFamily="34" charset="0"/>
              </a:rPr>
              <a:t>Genet Med.</a:t>
            </a:r>
            <a:r>
              <a:rPr lang="en-US" altLang="en-US" sz="1200" dirty="0" smtClean="0">
                <a:latin typeface="Arial" panose="020B0604020202020204" pitchFamily="34" charset="0"/>
              </a:rPr>
              <a:t> 2016;Jul 21 [</a:t>
            </a:r>
            <a:r>
              <a:rPr lang="en-US" altLang="en-US" sz="1200" dirty="0" err="1" smtClean="0">
                <a:latin typeface="Arial" panose="020B0604020202020204" pitchFamily="34" charset="0"/>
              </a:rPr>
              <a:t>Epub</a:t>
            </a:r>
            <a:r>
              <a:rPr lang="en-US" altLang="en-US" sz="1200" dirty="0" smtClean="0">
                <a:latin typeface="Arial" panose="020B0604020202020204" pitchFamily="34" charset="0"/>
              </a:rPr>
              <a:t> ahead of print]</a:t>
            </a:r>
            <a:endParaRPr lang="en-US" sz="1200" dirty="0" smtClean="0"/>
          </a:p>
          <a:p>
            <a:r>
              <a:rPr lang="en-US" sz="1200" dirty="0" smtClean="0">
                <a:hlinkClick r:id="rId3"/>
              </a:rPr>
              <a:t>http://www.nature.com/gim/journal/vaop/ncurrent/pdf/gim201687a.pdf</a:t>
            </a:r>
            <a:r>
              <a:rPr lang="en-US" sz="1200" dirty="0" smtClean="0"/>
              <a:t>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391467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SNOMED Analysis: </a:t>
            </a:r>
            <a:br>
              <a:rPr lang="en-US" dirty="0" smtClean="0"/>
            </a:br>
            <a:r>
              <a:rPr lang="en-US" dirty="0" smtClean="0"/>
              <a:t>Representative Genes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HLA-B</a:t>
            </a:r>
          </a:p>
          <a:p>
            <a:pPr lvl="1"/>
            <a:r>
              <a:rPr lang="en-US" dirty="0" smtClean="0"/>
              <a:t>Multiple concepts; one example:</a:t>
            </a:r>
          </a:p>
          <a:p>
            <a:pPr lvl="2"/>
            <a:r>
              <a:rPr lang="en-US" dirty="0" smtClean="0"/>
              <a:t>“Human leukocyte antigen B 1502 antigen present”</a:t>
            </a:r>
          </a:p>
          <a:p>
            <a:pPr lvl="1"/>
            <a:r>
              <a:rPr lang="en-US" dirty="0" smtClean="0"/>
              <a:t>Structure relatively straightforward</a:t>
            </a:r>
          </a:p>
          <a:p>
            <a:pPr lvl="2"/>
            <a:r>
              <a:rPr lang="en-US" dirty="0" smtClean="0"/>
              <a:t>Human leukocyte antigen B 1502 antigen present --&gt; SNOMED CT Concept --&gt; Clinical finding --&gt; Evaluation finding --&gt; HLA antigen present</a:t>
            </a:r>
          </a:p>
        </p:txBody>
      </p:sp>
    </p:spTree>
    <p:extLst>
      <p:ext uri="{BB962C8B-B14F-4D97-AF65-F5344CB8AC3E}">
        <p14:creationId xmlns:p14="http://schemas.microsoft.com/office/powerpoint/2010/main" val="3134245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SNOMED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UGT1A1 and HLA-B represent model to follow? </a:t>
            </a:r>
          </a:p>
          <a:p>
            <a:endParaRPr lang="en-US" dirty="0"/>
          </a:p>
          <a:p>
            <a:r>
              <a:rPr lang="en-US" dirty="0" smtClean="0"/>
              <a:t>Further review of spreadsheet as needed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6755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Terminology Needs: For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Phenotype level? Or even more detail needed?</a:t>
            </a:r>
          </a:p>
          <a:p>
            <a:r>
              <a:rPr lang="en-US" dirty="0" smtClean="0"/>
              <a:t>Need to differentiate phenotype vs. activity testing?</a:t>
            </a:r>
          </a:p>
          <a:p>
            <a:r>
              <a:rPr lang="en-US" dirty="0" smtClean="0"/>
              <a:t>Actual observation vs. “risk thereof”</a:t>
            </a:r>
          </a:p>
          <a:p>
            <a:r>
              <a:rPr lang="en-US" dirty="0" smtClean="0"/>
              <a:t>“Disease” or “Clinical finding”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112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Terminologies: </a:t>
            </a:r>
            <a:br>
              <a:rPr lang="en-US" dirty="0" smtClean="0"/>
            </a:br>
            <a:r>
              <a:rPr lang="en-US" dirty="0" smtClean="0"/>
              <a:t>Getting started with LOINC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Necessary from laboratory perspective</a:t>
            </a:r>
          </a:p>
          <a:p>
            <a:r>
              <a:rPr lang="en-US" dirty="0" smtClean="0"/>
              <a:t>Relatively straightforward </a:t>
            </a:r>
          </a:p>
          <a:p>
            <a:pPr lvl="1"/>
            <a:r>
              <a:rPr lang="en-US" dirty="0" smtClean="0"/>
              <a:t>CPIC connections (Bob </a:t>
            </a:r>
            <a:r>
              <a:rPr lang="en-US" dirty="0" err="1" smtClean="0"/>
              <a:t>Freimuth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Interest from LOINC </a:t>
            </a:r>
          </a:p>
          <a:p>
            <a:r>
              <a:rPr lang="en-US" dirty="0" smtClean="0"/>
              <a:t>Not the entire solution </a:t>
            </a:r>
          </a:p>
          <a:p>
            <a:pPr lvl="1"/>
            <a:r>
              <a:rPr lang="en-US" dirty="0" smtClean="0"/>
              <a:t>Clear in GIM paper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9490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7150"/>
            <a:ext cx="6476999" cy="5346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933543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LOINC complete before publication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276350"/>
            <a:ext cx="6643688" cy="236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094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SNOMED Use Case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Health system wants to develop pharmacogenomic CDS </a:t>
            </a:r>
          </a:p>
          <a:p>
            <a:r>
              <a:rPr lang="en-US" dirty="0" smtClean="0"/>
              <a:t>Organizational standard is to use SNOMED codes to for custom CDS </a:t>
            </a:r>
          </a:p>
          <a:p>
            <a:r>
              <a:rPr lang="en-US" dirty="0" smtClean="0"/>
              <a:t>SNOMED codes are not sufficiently granular to send different messages per phenotype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0594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Terminology Needs: For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Phenotype level? Or even more detail needed?</a:t>
            </a:r>
          </a:p>
          <a:p>
            <a:r>
              <a:rPr lang="en-US" dirty="0" smtClean="0"/>
              <a:t>Need to differentiate phenotype vs. activity testing?</a:t>
            </a:r>
          </a:p>
          <a:p>
            <a:r>
              <a:rPr lang="en-US" dirty="0" smtClean="0"/>
              <a:t>“Disease” or “Clinical finding”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344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Decisions from </a:t>
            </a:r>
            <a:br>
              <a:rPr lang="en-US" dirty="0" smtClean="0"/>
            </a:br>
            <a:r>
              <a:rPr lang="en-US" dirty="0" smtClean="0"/>
              <a:t>11/21 CPIC Informatics Call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Focus concepts on PHENOTYPE level</a:t>
            </a:r>
          </a:p>
          <a:p>
            <a:pPr lvl="1"/>
            <a:r>
              <a:rPr lang="en-US" dirty="0" smtClean="0"/>
              <a:t>Other information (e.g. testing method) can be documented elsewhere)</a:t>
            </a:r>
          </a:p>
          <a:p>
            <a:r>
              <a:rPr lang="en-US" dirty="0" smtClean="0"/>
              <a:t>Activity testing/score is out of scope</a:t>
            </a:r>
          </a:p>
          <a:p>
            <a:pPr lvl="1"/>
            <a:r>
              <a:rPr lang="en-US" dirty="0" smtClean="0"/>
              <a:t>Would be covered with phenotype and additional documentation; not covered in CPIC term standardization project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99336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Decisions from </a:t>
            </a:r>
            <a:br>
              <a:rPr lang="en-US" dirty="0" smtClean="0"/>
            </a:br>
            <a:r>
              <a:rPr lang="en-US" dirty="0" smtClean="0"/>
              <a:t>11/21 CPIC Informatics Call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“Disease” vs. “Clinical Finding”</a:t>
            </a:r>
          </a:p>
          <a:p>
            <a:pPr lvl="1"/>
            <a:r>
              <a:rPr lang="en-US" dirty="0" smtClean="0"/>
              <a:t>Consensus on clinical finding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7769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488</TotalTime>
  <Words>1007</Words>
  <Application>Microsoft Office PowerPoint</Application>
  <PresentationFormat>On-screen Show (16:9)</PresentationFormat>
  <Paragraphs>191</Paragraphs>
  <Slides>22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Arial</vt:lpstr>
      <vt:lpstr>Calibri</vt:lpstr>
      <vt:lpstr>Office Theme</vt:lpstr>
      <vt:lpstr> CPIC terms Update  </vt:lpstr>
      <vt:lpstr>PowerPoint Presentation</vt:lpstr>
      <vt:lpstr>Terminologies:  Getting started with LOINC</vt:lpstr>
      <vt:lpstr>PowerPoint Presentation</vt:lpstr>
      <vt:lpstr>LOINC complete before publication</vt:lpstr>
      <vt:lpstr>SNOMED Use Case </vt:lpstr>
      <vt:lpstr>Terminology Needs: For discussion</vt:lpstr>
      <vt:lpstr>Decisions from  11/21 CPIC Informatics Call </vt:lpstr>
      <vt:lpstr>Decisions from  11/21 CPIC Informatics Call </vt:lpstr>
      <vt:lpstr>Next Steps</vt:lpstr>
      <vt:lpstr>For Reference </vt:lpstr>
      <vt:lpstr>CPIC Term Standardization Project</vt:lpstr>
      <vt:lpstr>Final Standardized Terms: Allele function</vt:lpstr>
      <vt:lpstr>Final Standardized Terms: Phenotype for Drug Metabolizing Enzymes</vt:lpstr>
      <vt:lpstr>Final Standardized Terms: Phenotype for Drug Transporters</vt:lpstr>
      <vt:lpstr>Final Standardized Terms: (HLA-genes) Phenotype for High-Risk Genotype Status</vt:lpstr>
      <vt:lpstr>SNOMED Analysis </vt:lpstr>
      <vt:lpstr>SNOMED Analysis:  Representative Genes </vt:lpstr>
      <vt:lpstr>SNOMED Analysis:  Representative Genes </vt:lpstr>
      <vt:lpstr>SNOMED Analysis:  Representative Genes </vt:lpstr>
      <vt:lpstr>SNOMED Structure</vt:lpstr>
      <vt:lpstr>Terminology Needs: For discussion</vt:lpstr>
    </vt:vector>
  </TitlesOfParts>
  <Company>SJCRH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w7x64110607</dc:creator>
  <cp:lastModifiedBy>Caudle, Kelly</cp:lastModifiedBy>
  <cp:revision>11</cp:revision>
  <dcterms:created xsi:type="dcterms:W3CDTF">2016-11-18T20:20:10Z</dcterms:created>
  <dcterms:modified xsi:type="dcterms:W3CDTF">2016-12-06T20:30:37Z</dcterms:modified>
</cp:coreProperties>
</file>