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34" r:id="rId3"/>
    <p:sldId id="335" r:id="rId4"/>
    <p:sldId id="336" r:id="rId5"/>
    <p:sldId id="305" r:id="rId6"/>
    <p:sldId id="348" r:id="rId7"/>
    <p:sldId id="337" r:id="rId8"/>
    <p:sldId id="340" r:id="rId9"/>
    <p:sldId id="257" r:id="rId10"/>
    <p:sldId id="339" r:id="rId11"/>
    <p:sldId id="338" r:id="rId12"/>
    <p:sldId id="283" r:id="rId13"/>
    <p:sldId id="341" r:id="rId14"/>
    <p:sldId id="306" r:id="rId15"/>
    <p:sldId id="320" r:id="rId16"/>
    <p:sldId id="342" r:id="rId17"/>
    <p:sldId id="321" r:id="rId18"/>
    <p:sldId id="322" r:id="rId19"/>
    <p:sldId id="323" r:id="rId20"/>
    <p:sldId id="324" r:id="rId21"/>
    <p:sldId id="325" r:id="rId22"/>
    <p:sldId id="332" r:id="rId23"/>
    <p:sldId id="343" r:id="rId24"/>
    <p:sldId id="345" r:id="rId25"/>
    <p:sldId id="346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/>
    <p:restoredTop sz="94636"/>
  </p:normalViewPr>
  <p:slideViewPr>
    <p:cSldViewPr snapToGrid="0" snapToObjects="1">
      <p:cViewPr>
        <p:scale>
          <a:sx n="100" d="100"/>
          <a:sy n="100" d="100"/>
        </p:scale>
        <p:origin x="-122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4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12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6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78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6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8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21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353BC-FC01-2941-B318-331216BC6805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06B59-72DD-7F4E-9573-C8CF24A461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7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863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Displaying and Integrating Genetic Information Through the EHR</a:t>
            </a:r>
            <a:br>
              <a:rPr lang="en-US" dirty="0" smtClean="0"/>
            </a:br>
            <a:r>
              <a:rPr lang="en-US" dirty="0" smtClean="0"/>
              <a:t>Action Collaborative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DIGITizE</a:t>
            </a:r>
            <a:r>
              <a:rPr lang="en-US" dirty="0" smtClean="0"/>
              <a:t> AC</a:t>
            </a:r>
            <a:br>
              <a:rPr lang="en-US" dirty="0" smtClean="0"/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8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Abacavir</a:t>
            </a:r>
            <a:r>
              <a:rPr lang="en-US" dirty="0" smtClean="0"/>
              <a:t> – HLA-B57:01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Approximately 6% of European ancestry patients are hypersensitive to </a:t>
            </a:r>
            <a:r>
              <a:rPr lang="en-US" dirty="0" err="1" smtClean="0"/>
              <a:t>Abacavir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Hypersensitivity can produce life threatening reaction</a:t>
            </a:r>
          </a:p>
          <a:p>
            <a:endParaRPr lang="en-US" dirty="0" smtClean="0"/>
          </a:p>
          <a:p>
            <a:r>
              <a:rPr lang="en-US" dirty="0" smtClean="0"/>
              <a:t>Genetic test can predict hypersensitivity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57700" y="6362700"/>
            <a:ext cx="455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Martin et al, 2012 CPIC Guidelines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Thiopurine</a:t>
            </a:r>
            <a:r>
              <a:rPr lang="en-US" dirty="0" smtClean="0"/>
              <a:t> - TPMT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Metabolic effect</a:t>
            </a:r>
          </a:p>
          <a:p>
            <a:endParaRPr lang="en-US" dirty="0" smtClean="0"/>
          </a:p>
          <a:p>
            <a:r>
              <a:rPr lang="en-US" dirty="0" smtClean="0"/>
              <a:t>Prescribing too high a dose places patient at risk for </a:t>
            </a:r>
            <a:r>
              <a:rPr lang="en-US" dirty="0" err="1" smtClean="0"/>
              <a:t>myelosuppression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Test is required to accurately dose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1" y="612616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Reilling</a:t>
            </a:r>
            <a:r>
              <a:rPr lang="en-US" dirty="0" smtClean="0"/>
              <a:t> et al, 2011 CPIC Guideline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Pharmacogenomic</a:t>
            </a:r>
            <a:br>
              <a:rPr lang="en-US" dirty="0" smtClean="0"/>
            </a:br>
            <a:r>
              <a:rPr lang="en-US" dirty="0" smtClean="0"/>
              <a:t>Use Cases Types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770810"/>
              </p:ext>
            </p:extLst>
          </p:nvPr>
        </p:nvGraphicFramePr>
        <p:xfrm>
          <a:off x="628650" y="1885950"/>
          <a:ext cx="7772400" cy="3802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2578"/>
                <a:gridCol w="7029822"/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#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Use Case Types</a:t>
                      </a:r>
                      <a:endParaRPr lang="en-US" sz="2800" dirty="0"/>
                    </a:p>
                  </a:txBody>
                  <a:tcPr/>
                </a:tc>
              </a:tr>
              <a:tr h="6602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Incorporating Genetic Results into EHR User Interfaces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602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Adding genetic tests in order sets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319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Clinical</a:t>
                      </a:r>
                      <a:r>
                        <a:rPr lang="en-US" sz="2400" baseline="0" dirty="0" smtClean="0"/>
                        <a:t> Decision Support (CDS)</a:t>
                      </a:r>
                      <a:r>
                        <a:rPr lang="en-US" sz="2400" dirty="0" smtClean="0"/>
                        <a:t> identifies when a test should be ordered (pre-test alert*)</a:t>
                      </a:r>
                    </a:p>
                  </a:txBody>
                  <a:tcPr/>
                </a:tc>
              </a:tr>
              <a:tr h="10310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CDS </a:t>
                      </a:r>
                      <a:r>
                        <a:rPr lang="en-US" sz="2400" dirty="0" err="1" smtClean="0"/>
                        <a:t>identifes</a:t>
                      </a:r>
                      <a:r>
                        <a:rPr lang="en-US" sz="2400" dirty="0" smtClean="0"/>
                        <a:t> when a drug order is</a:t>
                      </a:r>
                      <a:r>
                        <a:rPr lang="en-US" sz="2400" baseline="0" dirty="0" smtClean="0"/>
                        <a:t> inconsistent with a test result (post-order alert*)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6330" y="6409677"/>
            <a:ext cx="7410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  Note pre and post order status refers to the status of the test order as opposed to the drug order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7609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8875"/>
            <a:ext cx="8229600" cy="1143000"/>
          </a:xfrm>
        </p:spPr>
        <p:txBody>
          <a:bodyPr/>
          <a:lstStyle/>
          <a:p>
            <a:r>
              <a:rPr lang="en-US" dirty="0" smtClean="0"/>
              <a:t>Project Coordination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Cross Institutional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 use case calls for providers to implement a CDS rule that requires data from the EHR ecosystem</a:t>
            </a:r>
          </a:p>
          <a:p>
            <a:endParaRPr lang="en-US" sz="2800" dirty="0"/>
          </a:p>
          <a:p>
            <a:r>
              <a:rPr lang="en-US" sz="2800" dirty="0" smtClean="0"/>
              <a:t>To supply the required data EHR ecosystem vendors need to receive data from lab system vendors</a:t>
            </a:r>
          </a:p>
          <a:p>
            <a:endParaRPr lang="en-US" sz="2800" dirty="0" smtClean="0"/>
          </a:p>
          <a:p>
            <a:r>
              <a:rPr lang="en-US" sz="2800" dirty="0" smtClean="0"/>
              <a:t>To instantiate the required data flows lab and EHR ecosystem vendors need better defined standards</a:t>
            </a:r>
          </a:p>
          <a:p>
            <a:endParaRPr lang="en-US" sz="2800" dirty="0"/>
          </a:p>
          <a:p>
            <a:r>
              <a:rPr lang="en-US" sz="2800" dirty="0" smtClean="0"/>
              <a:t>Standards organizations need feedback from lab and provider organizations to produce needed refinements</a:t>
            </a:r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579120" y="6126162"/>
            <a:ext cx="7823200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Action Collaborative has the breadth of</a:t>
            </a:r>
            <a:br>
              <a:rPr lang="en-US" dirty="0" smtClean="0"/>
            </a:br>
            <a:r>
              <a:rPr lang="en-US" dirty="0" smtClean="0"/>
              <a:t>membership required to manage these types of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05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  <a:endCxn id="16" idx="3"/>
          </p:cNvCxnSpPr>
          <p:nvPr/>
        </p:nvCxnSpPr>
        <p:spPr>
          <a:xfrm flipH="1">
            <a:off x="2572102" y="2314575"/>
            <a:ext cx="3858257" cy="1333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9" idx="2"/>
            <a:endCxn id="22" idx="3"/>
          </p:cNvCxnSpPr>
          <p:nvPr/>
        </p:nvCxnSpPr>
        <p:spPr>
          <a:xfrm flipH="1">
            <a:off x="2572102" y="2314575"/>
            <a:ext cx="3858257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13" idx="3"/>
          </p:cNvCxnSpPr>
          <p:nvPr/>
        </p:nvCxnSpPr>
        <p:spPr>
          <a:xfrm flipH="1">
            <a:off x="2579922" y="2314575"/>
            <a:ext cx="1504334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2"/>
            <a:endCxn id="22" idx="3"/>
          </p:cNvCxnSpPr>
          <p:nvPr/>
        </p:nvCxnSpPr>
        <p:spPr>
          <a:xfrm flipH="1">
            <a:off x="2572102" y="2314575"/>
            <a:ext cx="1512154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49239" y="2498437"/>
            <a:ext cx="310884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Interoperability and functionality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  <a:endCxn id="16" idx="3"/>
          </p:cNvCxnSpPr>
          <p:nvPr/>
        </p:nvCxnSpPr>
        <p:spPr>
          <a:xfrm flipH="1">
            <a:off x="2572102" y="2314575"/>
            <a:ext cx="3858257" cy="1333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9" idx="2"/>
            <a:endCxn id="22" idx="3"/>
          </p:cNvCxnSpPr>
          <p:nvPr/>
        </p:nvCxnSpPr>
        <p:spPr>
          <a:xfrm flipH="1">
            <a:off x="2572102" y="2314575"/>
            <a:ext cx="3858257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13" idx="3"/>
          </p:cNvCxnSpPr>
          <p:nvPr/>
        </p:nvCxnSpPr>
        <p:spPr>
          <a:xfrm flipH="1">
            <a:off x="2579922" y="2314575"/>
            <a:ext cx="1504334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2"/>
            <a:endCxn id="22" idx="3"/>
          </p:cNvCxnSpPr>
          <p:nvPr/>
        </p:nvCxnSpPr>
        <p:spPr>
          <a:xfrm flipH="1">
            <a:off x="2572102" y="2314575"/>
            <a:ext cx="1512154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1"/>
            <a:endCxn id="20" idx="1"/>
          </p:cNvCxnSpPr>
          <p:nvPr/>
        </p:nvCxnSpPr>
        <p:spPr>
          <a:xfrm rot="10800000" flipV="1">
            <a:off x="1178306" y="2857500"/>
            <a:ext cx="7820" cy="1295400"/>
          </a:xfrm>
          <a:prstGeom prst="bentConnector3">
            <a:avLst>
              <a:gd name="adj1" fmla="val 3023274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" idx="1"/>
            <a:endCxn id="20" idx="1"/>
          </p:cNvCxnSpPr>
          <p:nvPr/>
        </p:nvCxnSpPr>
        <p:spPr>
          <a:xfrm rot="10800000" flipV="1">
            <a:off x="1178306" y="3505200"/>
            <a:ext cx="12700" cy="647700"/>
          </a:xfrm>
          <a:prstGeom prst="bentConnector3">
            <a:avLst>
              <a:gd name="adj1" fmla="val 1875001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762" y="3243590"/>
            <a:ext cx="1173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Cooperation /</a:t>
            </a:r>
          </a:p>
          <a:p>
            <a:r>
              <a:rPr lang="en-US" sz="1100" dirty="0" smtClean="0"/>
              <a:t>Interfaces</a:t>
            </a:r>
            <a:endParaRPr lang="en-US" sz="1100" dirty="0"/>
          </a:p>
        </p:txBody>
      </p:sp>
      <p:sp>
        <p:nvSpPr>
          <p:cNvPr id="44" name="TextBox 43"/>
          <p:cNvSpPr txBox="1"/>
          <p:nvPr/>
        </p:nvSpPr>
        <p:spPr>
          <a:xfrm>
            <a:off x="2849239" y="2498437"/>
            <a:ext cx="310884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Interoperability and functionality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4564284" y="52816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4632664" y="53578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4708864" y="5424487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Standards &amp; Ontology Organizations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  <a:endCxn id="16" idx="3"/>
          </p:cNvCxnSpPr>
          <p:nvPr/>
        </p:nvCxnSpPr>
        <p:spPr>
          <a:xfrm flipH="1">
            <a:off x="2572102" y="2314575"/>
            <a:ext cx="3858257" cy="1333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9" idx="2"/>
            <a:endCxn id="22" idx="3"/>
          </p:cNvCxnSpPr>
          <p:nvPr/>
        </p:nvCxnSpPr>
        <p:spPr>
          <a:xfrm flipH="1">
            <a:off x="2572102" y="2314575"/>
            <a:ext cx="3858257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13" idx="3"/>
          </p:cNvCxnSpPr>
          <p:nvPr/>
        </p:nvCxnSpPr>
        <p:spPr>
          <a:xfrm flipH="1">
            <a:off x="2579922" y="2314575"/>
            <a:ext cx="1504334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2"/>
            <a:endCxn id="22" idx="3"/>
          </p:cNvCxnSpPr>
          <p:nvPr/>
        </p:nvCxnSpPr>
        <p:spPr>
          <a:xfrm flipH="1">
            <a:off x="2572102" y="2314575"/>
            <a:ext cx="1512154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1"/>
            <a:endCxn id="20" idx="1"/>
          </p:cNvCxnSpPr>
          <p:nvPr/>
        </p:nvCxnSpPr>
        <p:spPr>
          <a:xfrm rot="10800000" flipV="1">
            <a:off x="1178306" y="2857500"/>
            <a:ext cx="7820" cy="1295400"/>
          </a:xfrm>
          <a:prstGeom prst="bentConnector3">
            <a:avLst>
              <a:gd name="adj1" fmla="val 3023274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" idx="1"/>
            <a:endCxn id="20" idx="1"/>
          </p:cNvCxnSpPr>
          <p:nvPr/>
        </p:nvCxnSpPr>
        <p:spPr>
          <a:xfrm rot="10800000" flipV="1">
            <a:off x="1178306" y="3505200"/>
            <a:ext cx="12700" cy="647700"/>
          </a:xfrm>
          <a:prstGeom prst="bentConnector3">
            <a:avLst>
              <a:gd name="adj1" fmla="val 1875001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762" y="3243590"/>
            <a:ext cx="1173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Cooperation /</a:t>
            </a:r>
          </a:p>
          <a:p>
            <a:r>
              <a:rPr lang="en-US" sz="1100" dirty="0" smtClean="0"/>
              <a:t>Interfaces</a:t>
            </a:r>
            <a:endParaRPr lang="en-US" sz="1100" dirty="0"/>
          </a:p>
        </p:txBody>
      </p:sp>
      <p:cxnSp>
        <p:nvCxnSpPr>
          <p:cNvPr id="62" name="Straight Arrow Connector 61"/>
          <p:cNvCxnSpPr>
            <a:stCxn id="13" idx="3"/>
            <a:endCxn id="26" idx="0"/>
          </p:cNvCxnSpPr>
          <p:nvPr/>
        </p:nvCxnSpPr>
        <p:spPr>
          <a:xfrm>
            <a:off x="2579922" y="3000375"/>
            <a:ext cx="2608970" cy="2281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6" idx="3"/>
            <a:endCxn id="26" idx="0"/>
          </p:cNvCxnSpPr>
          <p:nvPr/>
        </p:nvCxnSpPr>
        <p:spPr>
          <a:xfrm>
            <a:off x="2572102" y="3648075"/>
            <a:ext cx="2616790" cy="16335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2" idx="3"/>
            <a:endCxn id="26" idx="0"/>
          </p:cNvCxnSpPr>
          <p:nvPr/>
        </p:nvCxnSpPr>
        <p:spPr>
          <a:xfrm>
            <a:off x="2572102" y="4295775"/>
            <a:ext cx="2616790" cy="985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05227" y="4777204"/>
            <a:ext cx="2929431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Standards and </a:t>
            </a:r>
            <a:r>
              <a:rPr lang="en-US" sz="1600" dirty="0" err="1" smtClean="0"/>
              <a:t>Ontologies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2849239" y="2498437"/>
            <a:ext cx="310884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Interoperability and functionality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4564284" y="52816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4632664" y="53578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4708864" y="5424487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Standards &amp; Ontology Organizations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  <a:endCxn id="16" idx="3"/>
          </p:cNvCxnSpPr>
          <p:nvPr/>
        </p:nvCxnSpPr>
        <p:spPr>
          <a:xfrm flipH="1">
            <a:off x="2572102" y="2314575"/>
            <a:ext cx="3858257" cy="1333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9" idx="2"/>
            <a:endCxn id="22" idx="3"/>
          </p:cNvCxnSpPr>
          <p:nvPr/>
        </p:nvCxnSpPr>
        <p:spPr>
          <a:xfrm flipH="1">
            <a:off x="2572102" y="2314575"/>
            <a:ext cx="3858257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13" idx="3"/>
          </p:cNvCxnSpPr>
          <p:nvPr/>
        </p:nvCxnSpPr>
        <p:spPr>
          <a:xfrm flipH="1">
            <a:off x="2579922" y="2314575"/>
            <a:ext cx="1504334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2"/>
            <a:endCxn id="22" idx="3"/>
          </p:cNvCxnSpPr>
          <p:nvPr/>
        </p:nvCxnSpPr>
        <p:spPr>
          <a:xfrm flipH="1">
            <a:off x="2572102" y="2314575"/>
            <a:ext cx="1512154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1"/>
            <a:endCxn id="20" idx="1"/>
          </p:cNvCxnSpPr>
          <p:nvPr/>
        </p:nvCxnSpPr>
        <p:spPr>
          <a:xfrm rot="10800000" flipV="1">
            <a:off x="1178306" y="2857500"/>
            <a:ext cx="7820" cy="1295400"/>
          </a:xfrm>
          <a:prstGeom prst="bentConnector3">
            <a:avLst>
              <a:gd name="adj1" fmla="val 3023274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" idx="1"/>
            <a:endCxn id="20" idx="1"/>
          </p:cNvCxnSpPr>
          <p:nvPr/>
        </p:nvCxnSpPr>
        <p:spPr>
          <a:xfrm rot="10800000" flipV="1">
            <a:off x="1178306" y="3505200"/>
            <a:ext cx="12700" cy="647700"/>
          </a:xfrm>
          <a:prstGeom prst="bentConnector3">
            <a:avLst>
              <a:gd name="adj1" fmla="val 1875001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762" y="3243590"/>
            <a:ext cx="1173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Cooperation /</a:t>
            </a:r>
          </a:p>
          <a:p>
            <a:r>
              <a:rPr lang="en-US" sz="1100" dirty="0" smtClean="0"/>
              <a:t>Interfaces</a:t>
            </a:r>
            <a:endParaRPr lang="en-US" sz="1100" dirty="0"/>
          </a:p>
        </p:txBody>
      </p:sp>
      <p:cxnSp>
        <p:nvCxnSpPr>
          <p:cNvPr id="62" name="Straight Arrow Connector 61"/>
          <p:cNvCxnSpPr>
            <a:stCxn id="13" idx="3"/>
            <a:endCxn id="26" idx="0"/>
          </p:cNvCxnSpPr>
          <p:nvPr/>
        </p:nvCxnSpPr>
        <p:spPr>
          <a:xfrm>
            <a:off x="2579922" y="3000375"/>
            <a:ext cx="2608970" cy="2281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6" idx="3"/>
            <a:endCxn id="26" idx="0"/>
          </p:cNvCxnSpPr>
          <p:nvPr/>
        </p:nvCxnSpPr>
        <p:spPr>
          <a:xfrm>
            <a:off x="2572102" y="3648075"/>
            <a:ext cx="2616790" cy="16335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2" idx="3"/>
            <a:endCxn id="26" idx="0"/>
          </p:cNvCxnSpPr>
          <p:nvPr/>
        </p:nvCxnSpPr>
        <p:spPr>
          <a:xfrm>
            <a:off x="2572102" y="4295775"/>
            <a:ext cx="2616790" cy="985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05227" y="4777204"/>
            <a:ext cx="2929431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Standards and </a:t>
            </a:r>
            <a:r>
              <a:rPr lang="en-US" sz="1600" dirty="0" err="1" smtClean="0"/>
              <a:t>Ontologies</a:t>
            </a:r>
            <a:endParaRPr lang="en-US" sz="1600" dirty="0"/>
          </a:p>
        </p:txBody>
      </p:sp>
      <p:cxnSp>
        <p:nvCxnSpPr>
          <p:cNvPr id="72" name="Straight Arrow Connector 71"/>
          <p:cNvCxnSpPr>
            <a:stCxn id="26" idx="0"/>
            <a:endCxn id="25" idx="2"/>
          </p:cNvCxnSpPr>
          <p:nvPr/>
        </p:nvCxnSpPr>
        <p:spPr>
          <a:xfrm flipH="1" flipV="1">
            <a:off x="4084256" y="2314575"/>
            <a:ext cx="1104636" cy="2967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6" idx="0"/>
            <a:endCxn id="19" idx="2"/>
          </p:cNvCxnSpPr>
          <p:nvPr/>
        </p:nvCxnSpPr>
        <p:spPr>
          <a:xfrm flipV="1">
            <a:off x="5188892" y="2314575"/>
            <a:ext cx="1241467" cy="2967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708865" y="4193173"/>
            <a:ext cx="1020686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Input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2849239" y="2498437"/>
            <a:ext cx="310884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Interoperability and functionality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6215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Can We Deploy</a:t>
            </a:r>
            <a:br>
              <a:rPr lang="en-US" dirty="0" smtClean="0"/>
            </a:br>
            <a:r>
              <a:rPr lang="en-US" dirty="0" smtClean="0"/>
              <a:t>Health Information Technology </a:t>
            </a:r>
            <a:br>
              <a:rPr lang="en-US" dirty="0" smtClean="0"/>
            </a:br>
            <a:r>
              <a:rPr lang="en-US" dirty="0" smtClean="0"/>
              <a:t>that Safely Brings the Benefits of Genetics to Far More Patients?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65772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C00000"/>
                </a:solidFill>
              </a:rPr>
              <a:t>How Quickly Can We Do So?</a:t>
            </a:r>
            <a:endParaRPr lang="en-US" sz="3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4564284" y="52816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4632664" y="53578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4708864" y="5424487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Standards &amp; Ontology Organizations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7252935" y="3219450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321315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397515" y="3362325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Gov Agencies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  <a:endCxn id="16" idx="3"/>
          </p:cNvCxnSpPr>
          <p:nvPr/>
        </p:nvCxnSpPr>
        <p:spPr>
          <a:xfrm flipH="1">
            <a:off x="2572102" y="2314575"/>
            <a:ext cx="3858257" cy="1333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9" idx="2"/>
            <a:endCxn id="22" idx="3"/>
          </p:cNvCxnSpPr>
          <p:nvPr/>
        </p:nvCxnSpPr>
        <p:spPr>
          <a:xfrm flipH="1">
            <a:off x="2572102" y="2314575"/>
            <a:ext cx="3858257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13" idx="3"/>
          </p:cNvCxnSpPr>
          <p:nvPr/>
        </p:nvCxnSpPr>
        <p:spPr>
          <a:xfrm flipH="1">
            <a:off x="2579922" y="2314575"/>
            <a:ext cx="1504334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2"/>
            <a:endCxn id="22" idx="3"/>
          </p:cNvCxnSpPr>
          <p:nvPr/>
        </p:nvCxnSpPr>
        <p:spPr>
          <a:xfrm flipH="1">
            <a:off x="2572102" y="2314575"/>
            <a:ext cx="1512154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1"/>
            <a:endCxn id="20" idx="1"/>
          </p:cNvCxnSpPr>
          <p:nvPr/>
        </p:nvCxnSpPr>
        <p:spPr>
          <a:xfrm rot="10800000" flipV="1">
            <a:off x="1178306" y="2857500"/>
            <a:ext cx="7820" cy="1295400"/>
          </a:xfrm>
          <a:prstGeom prst="bentConnector3">
            <a:avLst>
              <a:gd name="adj1" fmla="val 3023274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" idx="1"/>
            <a:endCxn id="20" idx="1"/>
          </p:cNvCxnSpPr>
          <p:nvPr/>
        </p:nvCxnSpPr>
        <p:spPr>
          <a:xfrm rot="10800000" flipV="1">
            <a:off x="1178306" y="3505200"/>
            <a:ext cx="12700" cy="647700"/>
          </a:xfrm>
          <a:prstGeom prst="bentConnector3">
            <a:avLst>
              <a:gd name="adj1" fmla="val 1875001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762" y="3243590"/>
            <a:ext cx="1173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Cooperation /</a:t>
            </a:r>
          </a:p>
          <a:p>
            <a:r>
              <a:rPr lang="en-US" sz="1100" dirty="0" smtClean="0"/>
              <a:t>Interfaces</a:t>
            </a:r>
            <a:endParaRPr lang="en-US" sz="1100" dirty="0"/>
          </a:p>
        </p:txBody>
      </p:sp>
      <p:cxnSp>
        <p:nvCxnSpPr>
          <p:cNvPr id="62" name="Straight Arrow Connector 61"/>
          <p:cNvCxnSpPr>
            <a:stCxn id="13" idx="3"/>
            <a:endCxn id="26" idx="0"/>
          </p:cNvCxnSpPr>
          <p:nvPr/>
        </p:nvCxnSpPr>
        <p:spPr>
          <a:xfrm>
            <a:off x="2579922" y="3000375"/>
            <a:ext cx="2608970" cy="2281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6" idx="3"/>
            <a:endCxn id="26" idx="0"/>
          </p:cNvCxnSpPr>
          <p:nvPr/>
        </p:nvCxnSpPr>
        <p:spPr>
          <a:xfrm>
            <a:off x="2572102" y="3648075"/>
            <a:ext cx="2616790" cy="16335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2" idx="3"/>
            <a:endCxn id="26" idx="0"/>
          </p:cNvCxnSpPr>
          <p:nvPr/>
        </p:nvCxnSpPr>
        <p:spPr>
          <a:xfrm>
            <a:off x="2572102" y="4295775"/>
            <a:ext cx="2616790" cy="985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05227" y="4777204"/>
            <a:ext cx="2929431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Standards and </a:t>
            </a:r>
            <a:r>
              <a:rPr lang="en-US" sz="1600" dirty="0" err="1" smtClean="0"/>
              <a:t>Ontologies</a:t>
            </a:r>
            <a:endParaRPr lang="en-US" sz="1600" dirty="0"/>
          </a:p>
        </p:txBody>
      </p:sp>
      <p:cxnSp>
        <p:nvCxnSpPr>
          <p:cNvPr id="72" name="Straight Arrow Connector 71"/>
          <p:cNvCxnSpPr>
            <a:stCxn id="26" idx="0"/>
            <a:endCxn id="25" idx="2"/>
          </p:cNvCxnSpPr>
          <p:nvPr/>
        </p:nvCxnSpPr>
        <p:spPr>
          <a:xfrm flipH="1" flipV="1">
            <a:off x="4084256" y="2314575"/>
            <a:ext cx="1104636" cy="2967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6" idx="0"/>
            <a:endCxn id="19" idx="2"/>
          </p:cNvCxnSpPr>
          <p:nvPr/>
        </p:nvCxnSpPr>
        <p:spPr>
          <a:xfrm flipV="1">
            <a:off x="5188892" y="2314575"/>
            <a:ext cx="1241467" cy="2967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708865" y="4193173"/>
            <a:ext cx="1020686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Input</a:t>
            </a:r>
            <a:endParaRPr lang="en-US" sz="1600" dirty="0"/>
          </a:p>
        </p:txBody>
      </p:sp>
      <p:cxnSp>
        <p:nvCxnSpPr>
          <p:cNvPr id="77" name="Straight Arrow Connector 76"/>
          <p:cNvCxnSpPr>
            <a:stCxn id="32" idx="1"/>
            <a:endCxn id="19" idx="2"/>
          </p:cNvCxnSpPr>
          <p:nvPr/>
        </p:nvCxnSpPr>
        <p:spPr>
          <a:xfrm flipH="1" flipV="1">
            <a:off x="6430359" y="2314575"/>
            <a:ext cx="822576" cy="1114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32" idx="1"/>
            <a:endCxn id="25" idx="2"/>
          </p:cNvCxnSpPr>
          <p:nvPr/>
        </p:nvCxnSpPr>
        <p:spPr>
          <a:xfrm flipH="1" flipV="1">
            <a:off x="4084256" y="2314575"/>
            <a:ext cx="3168679" cy="1114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49239" y="2498437"/>
            <a:ext cx="310884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Interoperability and functionality</a:t>
            </a:r>
            <a:endParaRPr lang="en-US" sz="1600" dirty="0"/>
          </a:p>
        </p:txBody>
      </p:sp>
      <p:sp>
        <p:nvSpPr>
          <p:cNvPr id="80" name="TextBox 79"/>
          <p:cNvSpPr txBox="1"/>
          <p:nvPr/>
        </p:nvSpPr>
        <p:spPr>
          <a:xfrm>
            <a:off x="4277428" y="3000375"/>
            <a:ext cx="2904246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Proof of what is possible/helpful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Interdependency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4564284" y="52816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4632664" y="535781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4708864" y="5424487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Standards &amp; Ontology Organizations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7252935" y="3219450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321315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397515" y="3362325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Gov Agencies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4834658" y="1792843"/>
            <a:ext cx="712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Data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39" name="Straight Arrow Connector 38"/>
          <p:cNvCxnSpPr>
            <a:stCxn id="19" idx="1"/>
            <a:endCxn id="25" idx="3"/>
          </p:cNvCxnSpPr>
          <p:nvPr/>
        </p:nvCxnSpPr>
        <p:spPr>
          <a:xfrm flipH="1">
            <a:off x="4708864" y="2105025"/>
            <a:ext cx="109688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9" idx="2"/>
            <a:endCxn id="16" idx="3"/>
          </p:cNvCxnSpPr>
          <p:nvPr/>
        </p:nvCxnSpPr>
        <p:spPr>
          <a:xfrm flipH="1">
            <a:off x="2572102" y="2314575"/>
            <a:ext cx="3858257" cy="1333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9" idx="2"/>
            <a:endCxn id="22" idx="3"/>
          </p:cNvCxnSpPr>
          <p:nvPr/>
        </p:nvCxnSpPr>
        <p:spPr>
          <a:xfrm flipH="1">
            <a:off x="2572102" y="2314575"/>
            <a:ext cx="3858257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25" idx="2"/>
            <a:endCxn id="13" idx="3"/>
          </p:cNvCxnSpPr>
          <p:nvPr/>
        </p:nvCxnSpPr>
        <p:spPr>
          <a:xfrm flipH="1">
            <a:off x="2579922" y="2314575"/>
            <a:ext cx="1504334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5" idx="2"/>
            <a:endCxn id="22" idx="3"/>
          </p:cNvCxnSpPr>
          <p:nvPr/>
        </p:nvCxnSpPr>
        <p:spPr>
          <a:xfrm flipH="1">
            <a:off x="2572102" y="2314575"/>
            <a:ext cx="1512154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11" idx="1"/>
            <a:endCxn id="20" idx="1"/>
          </p:cNvCxnSpPr>
          <p:nvPr/>
        </p:nvCxnSpPr>
        <p:spPr>
          <a:xfrm rot="10800000" flipV="1">
            <a:off x="1178306" y="2857500"/>
            <a:ext cx="7820" cy="1295400"/>
          </a:xfrm>
          <a:prstGeom prst="bentConnector3">
            <a:avLst>
              <a:gd name="adj1" fmla="val 3023274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" idx="1"/>
            <a:endCxn id="20" idx="1"/>
          </p:cNvCxnSpPr>
          <p:nvPr/>
        </p:nvCxnSpPr>
        <p:spPr>
          <a:xfrm rot="10800000" flipV="1">
            <a:off x="1178306" y="3505200"/>
            <a:ext cx="12700" cy="647700"/>
          </a:xfrm>
          <a:prstGeom prst="bentConnector3">
            <a:avLst>
              <a:gd name="adj1" fmla="val 1875001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762" y="3243590"/>
            <a:ext cx="1173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Cooperation /</a:t>
            </a:r>
          </a:p>
          <a:p>
            <a:r>
              <a:rPr lang="en-US" sz="1100" dirty="0" smtClean="0"/>
              <a:t>Interfaces</a:t>
            </a:r>
            <a:endParaRPr lang="en-US" sz="1100" dirty="0"/>
          </a:p>
        </p:txBody>
      </p:sp>
      <p:cxnSp>
        <p:nvCxnSpPr>
          <p:cNvPr id="62" name="Straight Arrow Connector 61"/>
          <p:cNvCxnSpPr>
            <a:stCxn id="13" idx="3"/>
            <a:endCxn id="26" idx="0"/>
          </p:cNvCxnSpPr>
          <p:nvPr/>
        </p:nvCxnSpPr>
        <p:spPr>
          <a:xfrm>
            <a:off x="2579922" y="3000375"/>
            <a:ext cx="2608970" cy="22812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6" idx="3"/>
            <a:endCxn id="26" idx="0"/>
          </p:cNvCxnSpPr>
          <p:nvPr/>
        </p:nvCxnSpPr>
        <p:spPr>
          <a:xfrm>
            <a:off x="2572102" y="3648075"/>
            <a:ext cx="2616790" cy="16335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2" idx="3"/>
            <a:endCxn id="26" idx="0"/>
          </p:cNvCxnSpPr>
          <p:nvPr/>
        </p:nvCxnSpPr>
        <p:spPr>
          <a:xfrm>
            <a:off x="2572102" y="4295775"/>
            <a:ext cx="2616790" cy="985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05227" y="4777204"/>
            <a:ext cx="2929431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Standards and </a:t>
            </a:r>
            <a:r>
              <a:rPr lang="en-US" sz="1600" dirty="0" err="1" smtClean="0"/>
              <a:t>Ontologies</a:t>
            </a:r>
            <a:endParaRPr lang="en-US" sz="1600" dirty="0"/>
          </a:p>
        </p:txBody>
      </p:sp>
      <p:cxnSp>
        <p:nvCxnSpPr>
          <p:cNvPr id="72" name="Straight Arrow Connector 71"/>
          <p:cNvCxnSpPr>
            <a:stCxn id="26" idx="0"/>
            <a:endCxn id="25" idx="2"/>
          </p:cNvCxnSpPr>
          <p:nvPr/>
        </p:nvCxnSpPr>
        <p:spPr>
          <a:xfrm flipH="1" flipV="1">
            <a:off x="4084256" y="2314575"/>
            <a:ext cx="1104636" cy="2967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26" idx="0"/>
            <a:endCxn id="19" idx="2"/>
          </p:cNvCxnSpPr>
          <p:nvPr/>
        </p:nvCxnSpPr>
        <p:spPr>
          <a:xfrm flipV="1">
            <a:off x="5188892" y="2314575"/>
            <a:ext cx="1241467" cy="2967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708865" y="4193173"/>
            <a:ext cx="1020686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Input</a:t>
            </a:r>
            <a:endParaRPr lang="en-US" sz="1600" dirty="0"/>
          </a:p>
        </p:txBody>
      </p:sp>
      <p:cxnSp>
        <p:nvCxnSpPr>
          <p:cNvPr id="77" name="Straight Arrow Connector 76"/>
          <p:cNvCxnSpPr>
            <a:stCxn id="32" idx="1"/>
            <a:endCxn id="19" idx="2"/>
          </p:cNvCxnSpPr>
          <p:nvPr/>
        </p:nvCxnSpPr>
        <p:spPr>
          <a:xfrm flipH="1" flipV="1">
            <a:off x="6430359" y="2314575"/>
            <a:ext cx="822576" cy="1114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32" idx="1"/>
            <a:endCxn id="25" idx="2"/>
          </p:cNvCxnSpPr>
          <p:nvPr/>
        </p:nvCxnSpPr>
        <p:spPr>
          <a:xfrm flipH="1" flipV="1">
            <a:off x="4084256" y="2314575"/>
            <a:ext cx="3168679" cy="1114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49239" y="2498437"/>
            <a:ext cx="310884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Interoperability and functionality</a:t>
            </a:r>
            <a:endParaRPr lang="en-US" sz="1600" dirty="0"/>
          </a:p>
        </p:txBody>
      </p:sp>
      <p:sp>
        <p:nvSpPr>
          <p:cNvPr id="80" name="TextBox 79"/>
          <p:cNvSpPr txBox="1"/>
          <p:nvPr/>
        </p:nvSpPr>
        <p:spPr>
          <a:xfrm>
            <a:off x="4277428" y="3000375"/>
            <a:ext cx="2904246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Proof of what is possible/helpful</a:t>
            </a:r>
            <a:endParaRPr lang="en-US" sz="1600" dirty="0"/>
          </a:p>
        </p:txBody>
      </p:sp>
      <p:cxnSp>
        <p:nvCxnSpPr>
          <p:cNvPr id="47" name="Elbow Connector 46"/>
          <p:cNvCxnSpPr>
            <a:stCxn id="23" idx="0"/>
            <a:endCxn id="32" idx="0"/>
          </p:cNvCxnSpPr>
          <p:nvPr/>
        </p:nvCxnSpPr>
        <p:spPr>
          <a:xfrm rot="16200000" flipH="1">
            <a:off x="5175184" y="517092"/>
            <a:ext cx="1466850" cy="3937867"/>
          </a:xfrm>
          <a:prstGeom prst="bentConnector3">
            <a:avLst>
              <a:gd name="adj1" fmla="val -15584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7" idx="0"/>
            <a:endCxn id="32" idx="0"/>
          </p:cNvCxnSpPr>
          <p:nvPr/>
        </p:nvCxnSpPr>
        <p:spPr>
          <a:xfrm rot="16200000" flipH="1">
            <a:off x="6348236" y="1690143"/>
            <a:ext cx="1466850" cy="1591764"/>
          </a:xfrm>
          <a:prstGeom prst="bentConnector3">
            <a:avLst>
              <a:gd name="adj1" fmla="val -15584"/>
            </a:avLst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882283" y="1110674"/>
            <a:ext cx="402766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Funding / Reimbursement Environment that Makes this Possible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13"/>
            <a:ext cx="8229600" cy="1143000"/>
          </a:xfrm>
        </p:spPr>
        <p:txBody>
          <a:bodyPr/>
          <a:lstStyle/>
          <a:p>
            <a:r>
              <a:rPr lang="en-US" dirty="0" smtClean="0"/>
              <a:t>The Good News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661171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729551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05751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Labs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315068" y="17526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383448" y="1828800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59648" y="1895475"/>
            <a:ext cx="1249216" cy="4191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Providers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1186126" y="26479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54506" y="27241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330706" y="27908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EHR Vendors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178306" y="32956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46686" y="33718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22886" y="34385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LIS Vendors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>
          <a:xfrm>
            <a:off x="1178306" y="39433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46686" y="4019550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322886" y="4086225"/>
            <a:ext cx="1249216" cy="4191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Supporting Vendors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4267375" y="5348287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7" name="Rectangle 26"/>
          <p:cNvSpPr/>
          <p:nvPr/>
        </p:nvSpPr>
        <p:spPr>
          <a:xfrm>
            <a:off x="4335755" y="5424487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4411955" y="5491162"/>
            <a:ext cx="1249216" cy="73342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Standards &amp; Ontology Organizations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7397515" y="3531602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465895" y="3607802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542095" y="3674477"/>
            <a:ext cx="1249216" cy="4191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Gov Agencies</a:t>
            </a:r>
            <a:endParaRPr lang="en-US" sz="1600" dirty="0"/>
          </a:p>
        </p:txBody>
      </p:sp>
      <p:cxnSp>
        <p:nvCxnSpPr>
          <p:cNvPr id="53" name="Elbow Connector 52"/>
          <p:cNvCxnSpPr>
            <a:stCxn id="11" idx="1"/>
            <a:endCxn id="20" idx="1"/>
          </p:cNvCxnSpPr>
          <p:nvPr/>
        </p:nvCxnSpPr>
        <p:spPr>
          <a:xfrm rot="10800000" flipV="1">
            <a:off x="1178306" y="2857500"/>
            <a:ext cx="7820" cy="1295400"/>
          </a:xfrm>
          <a:prstGeom prst="bentConnector3">
            <a:avLst>
              <a:gd name="adj1" fmla="val 3023274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4" idx="1"/>
            <a:endCxn id="20" idx="1"/>
          </p:cNvCxnSpPr>
          <p:nvPr/>
        </p:nvCxnSpPr>
        <p:spPr>
          <a:xfrm rot="10800000" flipV="1">
            <a:off x="1178306" y="3505200"/>
            <a:ext cx="12700" cy="647700"/>
          </a:xfrm>
          <a:prstGeom prst="bentConnector3">
            <a:avLst>
              <a:gd name="adj1" fmla="val 1875001"/>
            </a:avLst>
          </a:prstGeom>
          <a:ln>
            <a:headEnd type="arrow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762" y="3243590"/>
            <a:ext cx="1173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Cooperation /</a:t>
            </a:r>
          </a:p>
          <a:p>
            <a:r>
              <a:rPr lang="en-US" sz="1100" dirty="0" smtClean="0"/>
              <a:t>Interfaces</a:t>
            </a:r>
            <a:endParaRPr lang="en-US" sz="1100" dirty="0"/>
          </a:p>
        </p:txBody>
      </p:sp>
      <p:sp>
        <p:nvSpPr>
          <p:cNvPr id="49" name="Oval 48"/>
          <p:cNvSpPr/>
          <p:nvPr/>
        </p:nvSpPr>
        <p:spPr>
          <a:xfrm>
            <a:off x="3133725" y="2962275"/>
            <a:ext cx="3845042" cy="154305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Patients</a:t>
            </a:r>
          </a:p>
        </p:txBody>
      </p:sp>
      <p:cxnSp>
        <p:nvCxnSpPr>
          <p:cNvPr id="55" name="Straight Arrow Connector 54"/>
          <p:cNvCxnSpPr>
            <a:stCxn id="19" idx="2"/>
          </p:cNvCxnSpPr>
          <p:nvPr/>
        </p:nvCxnSpPr>
        <p:spPr>
          <a:xfrm flipH="1">
            <a:off x="5958080" y="2314575"/>
            <a:ext cx="472279" cy="752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5" idx="2"/>
          </p:cNvCxnSpPr>
          <p:nvPr/>
        </p:nvCxnSpPr>
        <p:spPr>
          <a:xfrm>
            <a:off x="4084256" y="2314575"/>
            <a:ext cx="278194" cy="752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3"/>
          </p:cNvCxnSpPr>
          <p:nvPr/>
        </p:nvCxnSpPr>
        <p:spPr>
          <a:xfrm>
            <a:off x="2579922" y="3000375"/>
            <a:ext cx="735146" cy="371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6" idx="3"/>
            <a:endCxn id="49" idx="2"/>
          </p:cNvCxnSpPr>
          <p:nvPr/>
        </p:nvCxnSpPr>
        <p:spPr>
          <a:xfrm>
            <a:off x="2572102" y="3648075"/>
            <a:ext cx="561623" cy="857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2572102" y="4086225"/>
            <a:ext cx="742966" cy="666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32" idx="1"/>
            <a:endCxn id="49" idx="6"/>
          </p:cNvCxnSpPr>
          <p:nvPr/>
        </p:nvCxnSpPr>
        <p:spPr>
          <a:xfrm flipH="1" flipV="1">
            <a:off x="6978767" y="3733800"/>
            <a:ext cx="418748" cy="7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28" idx="0"/>
            <a:endCxn id="49" idx="4"/>
          </p:cNvCxnSpPr>
          <p:nvPr/>
        </p:nvCxnSpPr>
        <p:spPr>
          <a:xfrm flipV="1">
            <a:off x="5036563" y="4505325"/>
            <a:ext cx="19683" cy="985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Lucky Choice in Baseline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dependent on structured variant transfer</a:t>
            </a:r>
          </a:p>
          <a:p>
            <a:endParaRPr lang="en-US" dirty="0" smtClean="0"/>
          </a:p>
          <a:p>
            <a:r>
              <a:rPr lang="en-US" dirty="0" smtClean="0"/>
              <a:t>Warn every time potentially desirable</a:t>
            </a:r>
          </a:p>
          <a:p>
            <a:endParaRPr lang="en-US" dirty="0" smtClean="0"/>
          </a:p>
          <a:p>
            <a:r>
              <a:rPr lang="en-US" dirty="0" smtClean="0"/>
              <a:t>Existing standards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Rational</a:t>
            </a:r>
          </a:p>
          <a:p>
            <a:endParaRPr lang="en-US" dirty="0" smtClean="0"/>
          </a:p>
          <a:p>
            <a:r>
              <a:rPr lang="en-US" dirty="0" smtClean="0"/>
              <a:t>LOINC Transfer Codes</a:t>
            </a:r>
          </a:p>
          <a:p>
            <a:endParaRPr lang="en-US" dirty="0" smtClean="0"/>
          </a:p>
          <a:p>
            <a:r>
              <a:rPr lang="en-US" dirty="0" smtClean="0"/>
              <a:t>Suggested Rules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Use Cases</a:t>
            </a:r>
          </a:p>
          <a:p>
            <a:pPr lvl="1"/>
            <a:r>
              <a:rPr lang="en-US" dirty="0" smtClean="0"/>
              <a:t>Germline</a:t>
            </a:r>
          </a:p>
          <a:p>
            <a:pPr lvl="1"/>
            <a:r>
              <a:rPr lang="en-US" dirty="0" smtClean="0"/>
              <a:t>Somatic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Structured Variant Transfers</a:t>
            </a:r>
          </a:p>
          <a:p>
            <a:endParaRPr lang="en-US" dirty="0" smtClean="0"/>
          </a:p>
          <a:p>
            <a:r>
              <a:rPr lang="en-US" dirty="0" smtClean="0"/>
              <a:t>Things the community feels we can help with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93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Can We Create </a:t>
            </a:r>
            <a:br>
              <a:rPr lang="en-US" dirty="0" smtClean="0"/>
            </a:br>
            <a:r>
              <a:rPr lang="en-US" dirty="0" smtClean="0"/>
              <a:t>Inter-institutional Foundational </a:t>
            </a:r>
            <a:br>
              <a:rPr lang="en-US" dirty="0" smtClean="0"/>
            </a:br>
            <a:r>
              <a:rPr lang="en-US" dirty="0" smtClean="0"/>
              <a:t>Health Information Technology</a:t>
            </a:r>
            <a:br>
              <a:rPr lang="en-US" dirty="0" smtClean="0"/>
            </a:br>
            <a:r>
              <a:rPr lang="en-US" dirty="0" smtClean="0"/>
              <a:t>Infrastructure that Increases the Power of Genetics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657725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C00000"/>
                </a:solidFill>
              </a:rPr>
              <a:t>That will be helpful now but also stand the test of time?</a:t>
            </a:r>
            <a:endParaRPr lang="en-US" sz="3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228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Assemble Stakeholders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Identify areas of agreement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Transform into an inter-institutional project coordination group</a:t>
            </a:r>
            <a:endParaRPr lang="en-US" sz="24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212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Stackholders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228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Government</a:t>
            </a:r>
          </a:p>
          <a:p>
            <a:r>
              <a:rPr lang="en-US" sz="2800" dirty="0" smtClean="0"/>
              <a:t>Providers</a:t>
            </a:r>
          </a:p>
          <a:p>
            <a:r>
              <a:rPr lang="en-US" sz="2800" dirty="0" smtClean="0"/>
              <a:t>Laboratories</a:t>
            </a:r>
          </a:p>
          <a:p>
            <a:r>
              <a:rPr lang="en-US" sz="2800" dirty="0" smtClean="0"/>
              <a:t>Vendors</a:t>
            </a:r>
          </a:p>
          <a:p>
            <a:r>
              <a:rPr lang="en-US" sz="2800" dirty="0" smtClean="0"/>
              <a:t>Patients Representatives</a:t>
            </a:r>
          </a:p>
          <a:p>
            <a:r>
              <a:rPr lang="en-US" sz="2800" dirty="0" smtClean="0"/>
              <a:t>Standards Organizations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212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66700"/>
            <a:ext cx="8229600" cy="1143000"/>
          </a:xfrm>
        </p:spPr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23900"/>
            <a:ext cx="8229600" cy="5257800"/>
          </a:xfrm>
        </p:spPr>
        <p:txBody>
          <a:bodyPr>
            <a:noAutofit/>
          </a:bodyPr>
          <a:lstStyle/>
          <a:p>
            <a:r>
              <a:rPr lang="en-US" sz="1100" dirty="0"/>
              <a:t>Sandy Aronson, Partners </a:t>
            </a:r>
            <a:r>
              <a:rPr lang="en-US" sz="1100" dirty="0" smtClean="0"/>
              <a:t>HealthCare</a:t>
            </a:r>
          </a:p>
          <a:p>
            <a:r>
              <a:rPr lang="en-US" sz="1100" dirty="0" smtClean="0"/>
              <a:t>J.D</a:t>
            </a:r>
            <a:r>
              <a:rPr lang="en-US" sz="1100" dirty="0"/>
              <a:t>. Nolen, </a:t>
            </a:r>
            <a:r>
              <a:rPr lang="en-US" sz="1100" dirty="0" smtClean="0"/>
              <a:t>Cerner</a:t>
            </a:r>
          </a:p>
          <a:p>
            <a:r>
              <a:rPr lang="en-US" sz="1100" dirty="0" smtClean="0"/>
              <a:t>Mark </a:t>
            </a:r>
            <a:r>
              <a:rPr lang="en-US" sz="1100" dirty="0"/>
              <a:t>Adams, Good Start </a:t>
            </a:r>
            <a:r>
              <a:rPr lang="en-US" sz="1100" dirty="0" smtClean="0"/>
              <a:t>Genetics</a:t>
            </a:r>
          </a:p>
          <a:p>
            <a:r>
              <a:rPr lang="en-US" sz="1100" dirty="0" smtClean="0"/>
              <a:t>Gil </a:t>
            </a:r>
            <a:r>
              <a:rPr lang="en-US" sz="1100" dirty="0" err="1"/>
              <a:t>Alterovitz</a:t>
            </a:r>
            <a:r>
              <a:rPr lang="en-US" sz="1100" dirty="0"/>
              <a:t>, Harvard Medical </a:t>
            </a:r>
            <a:r>
              <a:rPr lang="en-US" sz="1100" dirty="0" smtClean="0"/>
              <a:t>School</a:t>
            </a:r>
          </a:p>
          <a:p>
            <a:r>
              <a:rPr lang="en-US" sz="1100" dirty="0" smtClean="0"/>
              <a:t>Brian </a:t>
            </a:r>
            <a:r>
              <a:rPr lang="en-US" sz="1100" dirty="0"/>
              <a:t>Anderson, </a:t>
            </a:r>
            <a:r>
              <a:rPr lang="en-US" sz="1100" dirty="0" err="1" smtClean="0"/>
              <a:t>athenahealth</a:t>
            </a:r>
            <a:endParaRPr lang="en-US" sz="1100" dirty="0" smtClean="0"/>
          </a:p>
          <a:p>
            <a:r>
              <a:rPr lang="en-US" sz="1100" dirty="0" smtClean="0"/>
              <a:t>Jane </a:t>
            </a:r>
            <a:r>
              <a:rPr lang="en-US" sz="1100" dirty="0"/>
              <a:t>Atkinson, </a:t>
            </a:r>
            <a:r>
              <a:rPr lang="en-US" sz="1100" dirty="0" smtClean="0"/>
              <a:t>NIDCR</a:t>
            </a:r>
          </a:p>
          <a:p>
            <a:r>
              <a:rPr lang="en-US" sz="1100" dirty="0" smtClean="0"/>
              <a:t>Larry </a:t>
            </a:r>
            <a:r>
              <a:rPr lang="en-US" sz="1100" dirty="0"/>
              <a:t>Babb, Partners </a:t>
            </a:r>
            <a:r>
              <a:rPr lang="en-US" sz="1100" dirty="0" smtClean="0"/>
              <a:t>HealthCare</a:t>
            </a:r>
          </a:p>
          <a:p>
            <a:r>
              <a:rPr lang="en-US" sz="1100" dirty="0" smtClean="0"/>
              <a:t>Dixie </a:t>
            </a:r>
            <a:r>
              <a:rPr lang="en-US" sz="1100" dirty="0"/>
              <a:t>Baker, Martin, </a:t>
            </a:r>
            <a:r>
              <a:rPr lang="en-US" sz="1100" dirty="0" err="1"/>
              <a:t>Blanck</a:t>
            </a:r>
            <a:r>
              <a:rPr lang="en-US" sz="1100" dirty="0"/>
              <a:t> and </a:t>
            </a:r>
            <a:r>
              <a:rPr lang="en-US" sz="1100" dirty="0" smtClean="0"/>
              <a:t>Associates</a:t>
            </a:r>
          </a:p>
          <a:p>
            <a:r>
              <a:rPr lang="en-US" sz="1100" dirty="0" smtClean="0"/>
              <a:t>Gillian </a:t>
            </a:r>
            <a:r>
              <a:rPr lang="en-US" sz="1100" dirty="0"/>
              <a:t>Bell, Moffitt Cancer </a:t>
            </a:r>
            <a:r>
              <a:rPr lang="en-US" sz="1100" dirty="0" smtClean="0"/>
              <a:t>Center</a:t>
            </a:r>
          </a:p>
          <a:p>
            <a:r>
              <a:rPr lang="en-US" sz="1100" dirty="0" smtClean="0"/>
              <a:t>Chris </a:t>
            </a:r>
            <a:r>
              <a:rPr lang="en-US" sz="1100" dirty="0"/>
              <a:t>Chute, Johns Hopkins </a:t>
            </a:r>
            <a:r>
              <a:rPr lang="en-US" sz="1100" dirty="0" smtClean="0"/>
              <a:t>University</a:t>
            </a:r>
          </a:p>
          <a:p>
            <a:r>
              <a:rPr lang="en-US" sz="1100" dirty="0" smtClean="0"/>
              <a:t>Chris </a:t>
            </a:r>
            <a:r>
              <a:rPr lang="en-US" sz="1100" dirty="0"/>
              <a:t>Coffin, </a:t>
            </a:r>
            <a:r>
              <a:rPr lang="en-US" sz="1100" dirty="0" err="1" smtClean="0"/>
              <a:t>Invitae</a:t>
            </a:r>
            <a:endParaRPr lang="en-US" sz="1100" dirty="0" smtClean="0"/>
          </a:p>
          <a:p>
            <a:r>
              <a:rPr lang="en-US" sz="1100" dirty="0" smtClean="0"/>
              <a:t>Mauricio </a:t>
            </a:r>
            <a:r>
              <a:rPr lang="en-US" sz="1100" dirty="0"/>
              <a:t>De Castro, U.S. Air </a:t>
            </a:r>
            <a:r>
              <a:rPr lang="en-US" sz="1100" dirty="0" smtClean="0"/>
              <a:t>Force</a:t>
            </a:r>
          </a:p>
          <a:p>
            <a:r>
              <a:rPr lang="en-US" sz="1100" dirty="0" smtClean="0"/>
              <a:t>Carol </a:t>
            </a:r>
            <a:r>
              <a:rPr lang="en-US" sz="1100" dirty="0" err="1"/>
              <a:t>Edgington</a:t>
            </a:r>
            <a:r>
              <a:rPr lang="en-US" sz="1100" dirty="0"/>
              <a:t>, </a:t>
            </a:r>
            <a:r>
              <a:rPr lang="en-US" sz="1100" dirty="0" smtClean="0"/>
              <a:t>McKesson</a:t>
            </a:r>
          </a:p>
          <a:p>
            <a:r>
              <a:rPr lang="en-US" sz="1100" dirty="0" smtClean="0"/>
              <a:t>Laurel </a:t>
            </a:r>
            <a:r>
              <a:rPr lang="en-US" sz="1100" dirty="0" err="1"/>
              <a:t>Estabrooks</a:t>
            </a:r>
            <a:r>
              <a:rPr lang="en-US" sz="1100" dirty="0"/>
              <a:t>, Soft Computer </a:t>
            </a:r>
            <a:r>
              <a:rPr lang="en-US" sz="1100" dirty="0" smtClean="0"/>
              <a:t>Corporation</a:t>
            </a:r>
          </a:p>
          <a:p>
            <a:r>
              <a:rPr lang="en-US" sz="1100" dirty="0" smtClean="0"/>
              <a:t>Robert </a:t>
            </a:r>
            <a:r>
              <a:rPr lang="en-US" sz="1100" dirty="0" err="1"/>
              <a:t>Freimuth</a:t>
            </a:r>
            <a:r>
              <a:rPr lang="en-US" sz="1100" dirty="0"/>
              <a:t>, Mayo </a:t>
            </a:r>
            <a:r>
              <a:rPr lang="en-US" sz="1100" dirty="0" smtClean="0"/>
              <a:t>Clinic</a:t>
            </a:r>
          </a:p>
          <a:p>
            <a:r>
              <a:rPr lang="en-US" sz="1100" dirty="0" smtClean="0"/>
              <a:t>Geoff </a:t>
            </a:r>
            <a:r>
              <a:rPr lang="en-US" sz="1100" dirty="0"/>
              <a:t>Ginsburg, Duke </a:t>
            </a:r>
            <a:r>
              <a:rPr lang="en-US" sz="1100" dirty="0" smtClean="0"/>
              <a:t>University</a:t>
            </a:r>
          </a:p>
          <a:p>
            <a:r>
              <a:rPr lang="en-US" sz="1100" dirty="0" smtClean="0"/>
              <a:t>Jennifer </a:t>
            </a:r>
            <a:r>
              <a:rPr lang="en-US" sz="1100" dirty="0"/>
              <a:t>Hall, University of </a:t>
            </a:r>
            <a:r>
              <a:rPr lang="en-US" sz="1100" dirty="0" smtClean="0"/>
              <a:t>Minnesota</a:t>
            </a:r>
          </a:p>
          <a:p>
            <a:r>
              <a:rPr lang="en-US" sz="1100" dirty="0" smtClean="0"/>
              <a:t>Stephanie </a:t>
            </a:r>
            <a:r>
              <a:rPr lang="en-US" sz="1100" dirty="0" err="1"/>
              <a:t>Hallam</a:t>
            </a:r>
            <a:r>
              <a:rPr lang="en-US" sz="1100" dirty="0"/>
              <a:t>, Good Start </a:t>
            </a:r>
            <a:r>
              <a:rPr lang="en-US" sz="1100" dirty="0" smtClean="0"/>
              <a:t>Genetics</a:t>
            </a:r>
          </a:p>
          <a:p>
            <a:r>
              <a:rPr lang="en-US" sz="1100" dirty="0" smtClean="0"/>
              <a:t>Heather </a:t>
            </a:r>
            <a:r>
              <a:rPr lang="en-US" sz="1100" dirty="0"/>
              <a:t>Halvorson, U.S. Air </a:t>
            </a:r>
            <a:r>
              <a:rPr lang="en-US" sz="1100" dirty="0" smtClean="0"/>
              <a:t>Force</a:t>
            </a:r>
          </a:p>
          <a:p>
            <a:r>
              <a:rPr lang="en-US" sz="1100" dirty="0" smtClean="0"/>
              <a:t>Gillian </a:t>
            </a:r>
            <a:r>
              <a:rPr lang="en-US" sz="1100" dirty="0"/>
              <a:t>Hooker, </a:t>
            </a:r>
            <a:r>
              <a:rPr lang="en-US" sz="1100" dirty="0" err="1" smtClean="0"/>
              <a:t>NextGxDx</a:t>
            </a:r>
            <a:endParaRPr lang="en-US" sz="1100" dirty="0" smtClean="0"/>
          </a:p>
          <a:p>
            <a:r>
              <a:rPr lang="en-US" sz="1100" dirty="0" smtClean="0"/>
              <a:t>Stan </a:t>
            </a:r>
            <a:r>
              <a:rPr lang="en-US" sz="1100" dirty="0"/>
              <a:t>Huff, Intermountain </a:t>
            </a:r>
            <a:r>
              <a:rPr lang="en-US" sz="1100" dirty="0" smtClean="0"/>
              <a:t>Healthcare</a:t>
            </a:r>
          </a:p>
          <a:p>
            <a:r>
              <a:rPr lang="en-US" sz="1100" dirty="0" smtClean="0"/>
              <a:t>Kristen </a:t>
            </a:r>
            <a:r>
              <a:rPr lang="en-US" sz="1100" dirty="0" err="1"/>
              <a:t>Janes</a:t>
            </a:r>
            <a:r>
              <a:rPr lang="en-US" sz="1100" dirty="0"/>
              <a:t>, Kaiser Permanente </a:t>
            </a:r>
            <a:endParaRPr lang="en-US" sz="1100" dirty="0" smtClean="0"/>
          </a:p>
          <a:p>
            <a:r>
              <a:rPr lang="en-US" sz="1100" dirty="0" smtClean="0"/>
              <a:t>Andrew </a:t>
            </a:r>
            <a:r>
              <a:rPr lang="en-US" sz="1100" dirty="0" err="1"/>
              <a:t>Kasarskis</a:t>
            </a:r>
            <a:r>
              <a:rPr lang="en-US" sz="1100" dirty="0"/>
              <a:t>, Mount Sinai School of Medicine </a:t>
            </a:r>
            <a:endParaRPr lang="en-US" sz="1100" dirty="0" smtClean="0"/>
          </a:p>
          <a:p>
            <a:r>
              <a:rPr lang="en-US" sz="1100" dirty="0" smtClean="0"/>
              <a:t>Anthony </a:t>
            </a:r>
            <a:r>
              <a:rPr lang="en-US" sz="1100" dirty="0" err="1"/>
              <a:t>Kerlavage</a:t>
            </a:r>
            <a:r>
              <a:rPr lang="en-US" sz="1100" dirty="0"/>
              <a:t>, NCI </a:t>
            </a:r>
            <a:endParaRPr lang="en-US" sz="1100" dirty="0" smtClean="0"/>
          </a:p>
          <a:p>
            <a:r>
              <a:rPr lang="en-US" sz="1100" dirty="0" smtClean="0"/>
              <a:t>Deborah </a:t>
            </a:r>
            <a:r>
              <a:rPr lang="en-US" sz="1100" dirty="0"/>
              <a:t>Lange-</a:t>
            </a:r>
            <a:r>
              <a:rPr lang="en-US" sz="1100" dirty="0" err="1"/>
              <a:t>Kuitse</a:t>
            </a:r>
            <a:r>
              <a:rPr lang="en-US" sz="1100" dirty="0"/>
              <a:t>, </a:t>
            </a:r>
            <a:r>
              <a:rPr lang="en-US" sz="1100" dirty="0" smtClean="0"/>
              <a:t>McKesson</a:t>
            </a:r>
          </a:p>
          <a:p>
            <a:r>
              <a:rPr lang="en-US" sz="1100" dirty="0" smtClean="0"/>
              <a:t>Debra </a:t>
            </a:r>
            <a:r>
              <a:rPr lang="en-US" sz="1100" dirty="0"/>
              <a:t>Leonard, University of </a:t>
            </a:r>
            <a:r>
              <a:rPr lang="en-US" sz="1100" dirty="0" smtClean="0"/>
              <a:t>Vermont</a:t>
            </a:r>
          </a:p>
          <a:p>
            <a:r>
              <a:rPr lang="en-US" sz="1100" dirty="0" smtClean="0"/>
              <a:t>Steve </a:t>
            </a:r>
            <a:r>
              <a:rPr lang="en-US" sz="1100" dirty="0"/>
              <a:t>Lincoln, </a:t>
            </a:r>
            <a:r>
              <a:rPr lang="en-US" sz="1100" dirty="0" err="1"/>
              <a:t>Invitae</a:t>
            </a:r>
            <a:r>
              <a:rPr lang="en-US" sz="1100" dirty="0"/>
              <a:t> </a:t>
            </a:r>
            <a:endParaRPr lang="en-US" sz="1100" dirty="0" smtClean="0"/>
          </a:p>
          <a:p>
            <a:r>
              <a:rPr lang="en-US" sz="1100" dirty="0" smtClean="0"/>
              <a:t>Ira </a:t>
            </a:r>
            <a:r>
              <a:rPr lang="en-US" sz="1100" dirty="0" err="1"/>
              <a:t>Lubin</a:t>
            </a:r>
            <a:r>
              <a:rPr lang="en-US" sz="1100" dirty="0"/>
              <a:t>, CDC </a:t>
            </a:r>
            <a:endParaRPr lang="en-US" sz="1100" dirty="0" smtClean="0"/>
          </a:p>
          <a:p>
            <a:r>
              <a:rPr lang="en-US" sz="1100" dirty="0" smtClean="0"/>
              <a:t>Elaine </a:t>
            </a:r>
            <a:r>
              <a:rPr lang="en-US" sz="1100" dirty="0"/>
              <a:t>Lyon, ARUP Laboratories </a:t>
            </a:r>
            <a:endParaRPr lang="en-US" sz="11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0" y="723900"/>
            <a:ext cx="8229600" cy="594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/>
              <a:t>John </a:t>
            </a:r>
            <a:r>
              <a:rPr lang="en-US" sz="1100" dirty="0" err="1"/>
              <a:t>Mattison</a:t>
            </a:r>
            <a:r>
              <a:rPr lang="en-US" sz="1100" dirty="0"/>
              <a:t>, Kaiser </a:t>
            </a:r>
            <a:r>
              <a:rPr lang="en-US" sz="1100" dirty="0" smtClean="0"/>
              <a:t>Permanente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Larry </a:t>
            </a:r>
            <a:r>
              <a:rPr lang="en-US" sz="1100" dirty="0"/>
              <a:t>Meyer, VA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Blackford </a:t>
            </a:r>
            <a:r>
              <a:rPr lang="en-US" sz="1100" dirty="0"/>
              <a:t>Middleton, Vanderbilt University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Doug </a:t>
            </a:r>
            <a:r>
              <a:rPr lang="en-US" sz="1100" dirty="0"/>
              <a:t>Moeller, McKesson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Scott </a:t>
            </a:r>
            <a:r>
              <a:rPr lang="en-US" sz="1100" dirty="0"/>
              <a:t>Moss, </a:t>
            </a:r>
            <a:r>
              <a:rPr lang="en-US" sz="1100" dirty="0" smtClean="0"/>
              <a:t>Epic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James </a:t>
            </a:r>
            <a:r>
              <a:rPr lang="en-US" sz="1100" dirty="0"/>
              <a:t>O'Leary, Genetic Alliance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Erin </a:t>
            </a:r>
            <a:r>
              <a:rPr lang="en-US" sz="1100" dirty="0"/>
              <a:t>Payne, Northrop Grumman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Brian </a:t>
            </a:r>
            <a:r>
              <a:rPr lang="en-US" sz="1100" dirty="0" err="1"/>
              <a:t>Pech</a:t>
            </a:r>
            <a:r>
              <a:rPr lang="en-US" sz="1100" dirty="0"/>
              <a:t>, Kaiser </a:t>
            </a:r>
            <a:r>
              <a:rPr lang="en-US" sz="1100" dirty="0" smtClean="0"/>
              <a:t>Permanente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err="1" smtClean="0"/>
              <a:t>Teji</a:t>
            </a:r>
            <a:r>
              <a:rPr lang="en-US" sz="1100" dirty="0" smtClean="0"/>
              <a:t> </a:t>
            </a:r>
            <a:r>
              <a:rPr lang="en-US" sz="1100" dirty="0" err="1"/>
              <a:t>Rakhra</a:t>
            </a:r>
            <a:r>
              <a:rPr lang="en-US" sz="1100" dirty="0"/>
              <a:t>-Burris, Duke University 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err="1" smtClean="0"/>
              <a:t>Priyadarshini</a:t>
            </a:r>
            <a:r>
              <a:rPr lang="en-US" sz="1100" dirty="0" smtClean="0"/>
              <a:t> </a:t>
            </a:r>
            <a:r>
              <a:rPr lang="en-US" sz="1100" dirty="0" err="1"/>
              <a:t>Ravindran</a:t>
            </a:r>
            <a:r>
              <a:rPr lang="en-US" sz="1100" dirty="0"/>
              <a:t>, </a:t>
            </a:r>
            <a:r>
              <a:rPr lang="en-US" sz="1100" dirty="0" err="1"/>
              <a:t>Allscripts</a:t>
            </a:r>
            <a:r>
              <a:rPr lang="en-US" sz="1100" dirty="0"/>
              <a:t>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Mary </a:t>
            </a:r>
            <a:r>
              <a:rPr lang="en-US" sz="1100" dirty="0" err="1"/>
              <a:t>Relling</a:t>
            </a:r>
            <a:r>
              <a:rPr lang="en-US" sz="1100" dirty="0"/>
              <a:t>, St. Jude Children's Research </a:t>
            </a:r>
            <a:r>
              <a:rPr lang="en-US" sz="1100" dirty="0" smtClean="0"/>
              <a:t>Hospital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Wendy </a:t>
            </a:r>
            <a:r>
              <a:rPr lang="en-US" sz="1100" dirty="0"/>
              <a:t>Rubinstein, </a:t>
            </a:r>
            <a:r>
              <a:rPr lang="en-US" sz="1100" dirty="0" smtClean="0"/>
              <a:t>NCBI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err="1" smtClean="0"/>
              <a:t>Hoda</a:t>
            </a:r>
            <a:r>
              <a:rPr lang="en-US" sz="1100" dirty="0" smtClean="0"/>
              <a:t> </a:t>
            </a:r>
            <a:r>
              <a:rPr lang="en-US" sz="1100" dirty="0"/>
              <a:t>Sayed-</a:t>
            </a:r>
            <a:r>
              <a:rPr lang="en-US" sz="1100" dirty="0" err="1"/>
              <a:t>Friel</a:t>
            </a:r>
            <a:r>
              <a:rPr lang="en-US" sz="1100" dirty="0"/>
              <a:t>, </a:t>
            </a:r>
            <a:r>
              <a:rPr lang="en-US" sz="1100" dirty="0" err="1"/>
              <a:t>Meditech</a:t>
            </a:r>
            <a:r>
              <a:rPr lang="en-US" sz="1100" dirty="0"/>
              <a:t>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Megan </a:t>
            </a:r>
            <a:r>
              <a:rPr lang="en-US" sz="1100" dirty="0"/>
              <a:t>Schmidt, </a:t>
            </a:r>
            <a:r>
              <a:rPr lang="en-US" sz="1100" dirty="0" err="1"/>
              <a:t>Sunquest</a:t>
            </a:r>
            <a:r>
              <a:rPr lang="en-US" sz="1100" dirty="0"/>
              <a:t> Information Systems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Jud </a:t>
            </a:r>
            <a:r>
              <a:rPr lang="en-US" sz="1100" dirty="0"/>
              <a:t>Schneider, </a:t>
            </a:r>
            <a:r>
              <a:rPr lang="en-US" sz="1100" dirty="0" err="1" smtClean="0"/>
              <a:t>NextGxDx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Sam </a:t>
            </a:r>
            <a:r>
              <a:rPr lang="en-US" sz="1100" dirty="0" err="1"/>
              <a:t>Shekar</a:t>
            </a:r>
            <a:r>
              <a:rPr lang="en-US" sz="1100" dirty="0"/>
              <a:t>, Northrop Grumman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Brian </a:t>
            </a:r>
            <a:r>
              <a:rPr lang="en-US" sz="1100" dirty="0"/>
              <a:t>Shirts, University of Washington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Brad </a:t>
            </a:r>
            <a:r>
              <a:rPr lang="en-US" sz="1100" dirty="0" err="1"/>
              <a:t>Strock</a:t>
            </a:r>
            <a:r>
              <a:rPr lang="en-US" sz="1100" dirty="0"/>
              <a:t>, Epic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Jeff </a:t>
            </a:r>
            <a:r>
              <a:rPr lang="en-US" sz="1100" dirty="0" err="1"/>
              <a:t>Struewing</a:t>
            </a:r>
            <a:r>
              <a:rPr lang="en-US" sz="1100" dirty="0"/>
              <a:t>, NHGRI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Charles </a:t>
            </a:r>
            <a:r>
              <a:rPr lang="en-US" sz="1100" dirty="0" err="1"/>
              <a:t>Tuchinda</a:t>
            </a:r>
            <a:r>
              <a:rPr lang="en-US" sz="1100" dirty="0"/>
              <a:t>, First Databank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Deepak </a:t>
            </a:r>
            <a:r>
              <a:rPr lang="en-US" sz="1100" dirty="0" err="1"/>
              <a:t>Voora</a:t>
            </a:r>
            <a:r>
              <a:rPr lang="en-US" sz="1100" dirty="0"/>
              <a:t>, Duke </a:t>
            </a:r>
            <a:r>
              <a:rPr lang="en-US" sz="1100" dirty="0" smtClean="0"/>
              <a:t>University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Michael </a:t>
            </a:r>
            <a:r>
              <a:rPr lang="en-US" sz="1100" dirty="0"/>
              <a:t>Watson, </a:t>
            </a:r>
            <a:r>
              <a:rPr lang="en-US" sz="1100" dirty="0" smtClean="0"/>
              <a:t>ACMG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Scott </a:t>
            </a:r>
            <a:r>
              <a:rPr lang="en-US" sz="1100" dirty="0"/>
              <a:t>Weiss, Partners HealthCare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Jon </a:t>
            </a:r>
            <a:r>
              <a:rPr lang="en-US" sz="1100" dirty="0"/>
              <a:t>White, </a:t>
            </a:r>
            <a:r>
              <a:rPr lang="en-US" sz="1100" dirty="0" smtClean="0"/>
              <a:t>ONC</a:t>
            </a:r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Bob </a:t>
            </a:r>
            <a:r>
              <a:rPr lang="en-US" sz="1100" dirty="0" err="1"/>
              <a:t>Wildin</a:t>
            </a:r>
            <a:r>
              <a:rPr lang="en-US" sz="1100" dirty="0"/>
              <a:t>, NHGRI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Ken </a:t>
            </a:r>
            <a:r>
              <a:rPr lang="en-US" sz="1100" dirty="0"/>
              <a:t>Wiley, NHGRI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Marc </a:t>
            </a:r>
            <a:r>
              <a:rPr lang="en-US" sz="1100" dirty="0"/>
              <a:t>Williams, </a:t>
            </a:r>
            <a:r>
              <a:rPr lang="en-US" sz="1100" dirty="0" err="1"/>
              <a:t>Geisinger</a:t>
            </a:r>
            <a:r>
              <a:rPr lang="en-US" sz="1100" dirty="0"/>
              <a:t> </a:t>
            </a:r>
            <a:endParaRPr lang="en-US" sz="1100" dirty="0" smtClean="0"/>
          </a:p>
          <a:p>
            <a:pPr marL="347472" indent="-347472">
              <a:spcBef>
                <a:spcPts val="264"/>
              </a:spcBef>
              <a:buFont typeface="Arial" charset="0"/>
              <a:buChar char="•"/>
            </a:pPr>
            <a:r>
              <a:rPr lang="en-US" sz="1100" dirty="0" smtClean="0"/>
              <a:t>Grant </a:t>
            </a:r>
            <a:r>
              <a:rPr lang="en-US" sz="1100" dirty="0"/>
              <a:t>Wood, Intermountain </a:t>
            </a:r>
            <a:r>
              <a:rPr lang="en-US" sz="1100" dirty="0" smtClean="0"/>
              <a:t>Healthcare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Areas of Agreement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1312" y="1815425"/>
            <a:ext cx="8528048" cy="2514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600" dirty="0" smtClean="0"/>
              <a:t>Framework for Increasing Support for Genetics in the EHR Ecosystem 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457200" y="3166995"/>
            <a:ext cx="2804160" cy="116276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57200" y="3590052"/>
            <a:ext cx="2804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PGx</a:t>
            </a:r>
            <a:r>
              <a:rPr lang="en-US" dirty="0" smtClean="0"/>
              <a:t> Use Case Patterns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484880" y="3161071"/>
            <a:ext cx="2499360" cy="116276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484880" y="3461808"/>
            <a:ext cx="249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Germline</a:t>
            </a:r>
            <a:r>
              <a:rPr lang="en-US" dirty="0" smtClean="0"/>
              <a:t> Use Case Patterns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096000" y="3155147"/>
            <a:ext cx="2499360" cy="116276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96000" y="3464160"/>
            <a:ext cx="249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Somatic Use Case Patterns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5527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Learn how to work together while producing near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term benefit for patients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657725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C00000"/>
                </a:solidFill>
              </a:rPr>
              <a:t>Simple use cases are good for this</a:t>
            </a:r>
            <a:endParaRPr lang="en-US" sz="3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1312" y="1815425"/>
            <a:ext cx="8528048" cy="2514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3600" dirty="0" smtClean="0"/>
              <a:t>Framework for Increasing Support for Genetics in the EHR Ecosystem 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457200" y="3166995"/>
            <a:ext cx="2804160" cy="116276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9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Don’t Boil the Ocean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94634" y="5171229"/>
            <a:ext cx="1134059" cy="6809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Initial</a:t>
            </a:r>
            <a:br>
              <a:rPr lang="en-US" sz="1100" dirty="0" smtClean="0"/>
            </a:br>
            <a:r>
              <a:rPr lang="en-US" sz="1100" dirty="0" err="1" smtClean="0"/>
              <a:t>PGx</a:t>
            </a:r>
            <a:r>
              <a:rPr lang="en-US" sz="1100" dirty="0" smtClean="0"/>
              <a:t> Use Case Types</a:t>
            </a:r>
            <a:endParaRPr lang="en-US" sz="1100" dirty="0"/>
          </a:p>
        </p:txBody>
      </p:sp>
      <p:sp>
        <p:nvSpPr>
          <p:cNvPr id="7" name="Up Arrow 6"/>
          <p:cNvSpPr/>
          <p:nvPr/>
        </p:nvSpPr>
        <p:spPr>
          <a:xfrm>
            <a:off x="970953" y="4528650"/>
            <a:ext cx="581421" cy="42596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" name="Rectangle 8"/>
          <p:cNvSpPr/>
          <p:nvPr/>
        </p:nvSpPr>
        <p:spPr>
          <a:xfrm>
            <a:off x="686351" y="3648826"/>
            <a:ext cx="1142341" cy="680931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991146" y="5171229"/>
            <a:ext cx="1134059" cy="6809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Initial</a:t>
            </a:r>
            <a:br>
              <a:rPr lang="en-US" sz="1100" dirty="0" smtClean="0"/>
            </a:br>
            <a:r>
              <a:rPr lang="en-US" sz="1100" dirty="0" err="1" smtClean="0"/>
              <a:t>PGx</a:t>
            </a:r>
            <a:r>
              <a:rPr lang="en-US" sz="1100" dirty="0" smtClean="0"/>
              <a:t> Use Case Types</a:t>
            </a:r>
            <a:endParaRPr lang="en-US" sz="1100" dirty="0"/>
          </a:p>
        </p:txBody>
      </p:sp>
      <p:sp>
        <p:nvSpPr>
          <p:cNvPr id="12" name="Up Arrow 11"/>
          <p:cNvSpPr/>
          <p:nvPr/>
        </p:nvSpPr>
        <p:spPr>
          <a:xfrm>
            <a:off x="2267465" y="4528650"/>
            <a:ext cx="581421" cy="42596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" name="Rectangle 12"/>
          <p:cNvSpPr/>
          <p:nvPr/>
        </p:nvSpPr>
        <p:spPr>
          <a:xfrm>
            <a:off x="1991146" y="3648826"/>
            <a:ext cx="1142341" cy="680931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3220720"/>
            <a:ext cx="2804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PGx</a:t>
            </a:r>
            <a:r>
              <a:rPr lang="en-US" dirty="0" smtClean="0"/>
              <a:t> Use Case Patterns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484880" y="3161071"/>
            <a:ext cx="2499360" cy="116276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484880" y="3461808"/>
            <a:ext cx="249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Germline</a:t>
            </a:r>
            <a:r>
              <a:rPr lang="en-US" dirty="0" smtClean="0"/>
              <a:t> Use Case Patterns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096000" y="3155147"/>
            <a:ext cx="2499360" cy="116276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096000" y="3464160"/>
            <a:ext cx="2499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Somatic Use Case Patterns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94634" y="5676181"/>
            <a:ext cx="276319" cy="175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991146" y="5676181"/>
            <a:ext cx="276319" cy="17597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57200" y="6284343"/>
            <a:ext cx="802257" cy="2846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Specific Example</a:t>
            </a:r>
            <a:endParaRPr lang="en-US" sz="900" dirty="0"/>
          </a:p>
        </p:txBody>
      </p:sp>
      <p:sp>
        <p:nvSpPr>
          <p:cNvPr id="22" name="Rectangle 21"/>
          <p:cNvSpPr/>
          <p:nvPr/>
        </p:nvSpPr>
        <p:spPr>
          <a:xfrm>
            <a:off x="1828692" y="6284343"/>
            <a:ext cx="802257" cy="2846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Specific Example</a:t>
            </a:r>
            <a:endParaRPr lang="en-US" sz="900" dirty="0"/>
          </a:p>
        </p:txBody>
      </p:sp>
      <p:sp>
        <p:nvSpPr>
          <p:cNvPr id="23" name="Down Arrow 22"/>
          <p:cNvSpPr/>
          <p:nvPr/>
        </p:nvSpPr>
        <p:spPr>
          <a:xfrm flipH="1" flipV="1">
            <a:off x="2060154" y="5995358"/>
            <a:ext cx="155276" cy="172528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 flipH="1" flipV="1">
            <a:off x="746669" y="5995358"/>
            <a:ext cx="155276" cy="172528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57200" y="103822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C00000"/>
                </a:solidFill>
              </a:rPr>
              <a:t>Boil some initial cups while standing on firm ground</a:t>
            </a:r>
            <a:endParaRPr lang="en-US" sz="24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25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23956</TotalTime>
  <Words>705</Words>
  <Application>Microsoft Office PowerPoint</Application>
  <PresentationFormat>On-screen Show (4:3)</PresentationFormat>
  <Paragraphs>240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Displaying and Integrating Genetic Information Through the EHR Action Collaborative   DIGITizE AC </vt:lpstr>
      <vt:lpstr>Can We Deploy Health Information Technology  that Safely Brings the Benefits of Genetics to Far More Patients?</vt:lpstr>
      <vt:lpstr>Can We Create  Inter-institutional Foundational  Health Information Technology Infrastructure that Increases the Power of Genetics </vt:lpstr>
      <vt:lpstr>Strategy</vt:lpstr>
      <vt:lpstr>Stackholders</vt:lpstr>
      <vt:lpstr>Membership</vt:lpstr>
      <vt:lpstr>Identify Areas of Agreement</vt:lpstr>
      <vt:lpstr>Objective</vt:lpstr>
      <vt:lpstr>Don’t Boil the Ocean</vt:lpstr>
      <vt:lpstr>Abacavir – HLA-B57:01</vt:lpstr>
      <vt:lpstr>Thiopurine - TPMT</vt:lpstr>
      <vt:lpstr>Key Pharmacogenomic Use Cases Types</vt:lpstr>
      <vt:lpstr>Project Coordination</vt:lpstr>
      <vt:lpstr>Example of Cross Institutional Dependencies</vt:lpstr>
      <vt:lpstr>Interdependency</vt:lpstr>
      <vt:lpstr>Interdependency</vt:lpstr>
      <vt:lpstr>Interdependency</vt:lpstr>
      <vt:lpstr>Interdependency</vt:lpstr>
      <vt:lpstr>Interdependency</vt:lpstr>
      <vt:lpstr>Interdependency</vt:lpstr>
      <vt:lpstr>Interdependency</vt:lpstr>
      <vt:lpstr>The Good News</vt:lpstr>
      <vt:lpstr>Lucky Choice in Baseline Rules</vt:lpstr>
      <vt:lpstr>Implementation Guide</vt:lpstr>
      <vt:lpstr>Where to Next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Germline Working Group Status</dc:title>
  <dc:creator>Sandy Aronson</dc:creator>
  <cp:lastModifiedBy>Kelly Caudle</cp:lastModifiedBy>
  <cp:revision>244</cp:revision>
  <dcterms:created xsi:type="dcterms:W3CDTF">2014-09-03T20:44:39Z</dcterms:created>
  <dcterms:modified xsi:type="dcterms:W3CDTF">2015-11-24T18:58:52Z</dcterms:modified>
</cp:coreProperties>
</file>