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  <p:sldMasterId id="2147483683" r:id="rId3"/>
  </p:sldMasterIdLst>
  <p:notesMasterIdLst>
    <p:notesMasterId r:id="rId34"/>
  </p:notesMasterIdLst>
  <p:handoutMasterIdLst>
    <p:handoutMasterId r:id="rId35"/>
  </p:handoutMasterIdLst>
  <p:sldIdLst>
    <p:sldId id="375" r:id="rId4"/>
    <p:sldId id="507" r:id="rId5"/>
    <p:sldId id="508" r:id="rId6"/>
    <p:sldId id="509" r:id="rId7"/>
    <p:sldId id="512" r:id="rId8"/>
    <p:sldId id="513" r:id="rId9"/>
    <p:sldId id="510" r:id="rId10"/>
    <p:sldId id="511" r:id="rId11"/>
    <p:sldId id="514" r:id="rId12"/>
    <p:sldId id="515" r:id="rId13"/>
    <p:sldId id="449" r:id="rId14"/>
    <p:sldId id="450" r:id="rId15"/>
    <p:sldId id="465" r:id="rId16"/>
    <p:sldId id="516" r:id="rId17"/>
    <p:sldId id="517" r:id="rId18"/>
    <p:sldId id="499" r:id="rId19"/>
    <p:sldId id="500" r:id="rId20"/>
    <p:sldId id="496" r:id="rId21"/>
    <p:sldId id="457" r:id="rId22"/>
    <p:sldId id="458" r:id="rId23"/>
    <p:sldId id="459" r:id="rId24"/>
    <p:sldId id="460" r:id="rId25"/>
    <p:sldId id="434" r:id="rId26"/>
    <p:sldId id="446" r:id="rId27"/>
    <p:sldId id="393" r:id="rId28"/>
    <p:sldId id="389" r:id="rId29"/>
    <p:sldId id="388" r:id="rId30"/>
    <p:sldId id="289" r:id="rId31"/>
    <p:sldId id="313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ling, Mary" initials="RM" lastIdx="1" clrIdx="0">
    <p:extLst>
      <p:ext uri="{19B8F6BF-5375-455C-9EA6-DF929625EA0E}">
        <p15:presenceInfo xmlns:p15="http://schemas.microsoft.com/office/powerpoint/2012/main" userId="S-1-5-21-1605523419-404293322-1556899496-4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6" autoAdjust="0"/>
  </p:normalViewPr>
  <p:slideViewPr>
    <p:cSldViewPr>
      <p:cViewPr varScale="1">
        <p:scale>
          <a:sx n="98" d="100"/>
          <a:sy n="98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CPIC Monthly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Jul., 2014</c:v>
                </c:pt>
                <c:pt idx="1">
                  <c:v>Sept., 2014</c:v>
                </c:pt>
                <c:pt idx="2">
                  <c:v>Oct., 2014</c:v>
                </c:pt>
                <c:pt idx="3">
                  <c:v>Nov., 2014</c:v>
                </c:pt>
                <c:pt idx="4">
                  <c:v>Dec., 2014</c:v>
                </c:pt>
                <c:pt idx="5">
                  <c:v>Feb., 2015</c:v>
                </c:pt>
                <c:pt idx="6">
                  <c:v>Mar., 2015</c:v>
                </c:pt>
                <c:pt idx="7">
                  <c:v>Apr., 2015</c:v>
                </c:pt>
                <c:pt idx="8">
                  <c:v>May, 2015</c:v>
                </c:pt>
                <c:pt idx="9">
                  <c:v>Jul., 2015</c:v>
                </c:pt>
                <c:pt idx="10">
                  <c:v>Aug., 2015</c:v>
                </c:pt>
                <c:pt idx="11">
                  <c:v>Sept., 2015</c:v>
                </c:pt>
                <c:pt idx="12">
                  <c:v>Oct., 2015</c:v>
                </c:pt>
                <c:pt idx="13">
                  <c:v>Nov., 2015</c:v>
                </c:pt>
                <c:pt idx="14">
                  <c:v>Dec., 2015</c:v>
                </c:pt>
                <c:pt idx="15">
                  <c:v>Jan., 2016</c:v>
                </c:pt>
                <c:pt idx="16">
                  <c:v>Feb., 2016</c:v>
                </c:pt>
                <c:pt idx="17">
                  <c:v>Mar., 2016</c:v>
                </c:pt>
                <c:pt idx="18">
                  <c:v>Apr., 2016</c:v>
                </c:pt>
                <c:pt idx="19">
                  <c:v>May. 2016</c:v>
                </c:pt>
                <c:pt idx="20">
                  <c:v>Jun., 2016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23</c:v>
                </c:pt>
                <c:pt idx="1">
                  <c:v>38</c:v>
                </c:pt>
                <c:pt idx="2">
                  <c:v>27</c:v>
                </c:pt>
                <c:pt idx="3">
                  <c:v>41</c:v>
                </c:pt>
                <c:pt idx="4">
                  <c:v>32</c:v>
                </c:pt>
                <c:pt idx="5">
                  <c:v>42</c:v>
                </c:pt>
                <c:pt idx="6">
                  <c:v>31</c:v>
                </c:pt>
                <c:pt idx="7">
                  <c:v>50</c:v>
                </c:pt>
                <c:pt idx="8">
                  <c:v>46</c:v>
                </c:pt>
                <c:pt idx="9">
                  <c:v>43</c:v>
                </c:pt>
                <c:pt idx="10">
                  <c:v>50</c:v>
                </c:pt>
                <c:pt idx="11">
                  <c:v>46</c:v>
                </c:pt>
                <c:pt idx="12">
                  <c:v>50</c:v>
                </c:pt>
                <c:pt idx="13">
                  <c:v>48</c:v>
                </c:pt>
                <c:pt idx="14">
                  <c:v>52</c:v>
                </c:pt>
                <c:pt idx="15">
                  <c:v>48</c:v>
                </c:pt>
                <c:pt idx="16">
                  <c:v>49</c:v>
                </c:pt>
                <c:pt idx="17">
                  <c:v>56</c:v>
                </c:pt>
                <c:pt idx="18">
                  <c:v>48</c:v>
                </c:pt>
                <c:pt idx="19">
                  <c:v>54</c:v>
                </c:pt>
                <c:pt idx="20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99984"/>
        <c:axId val="219900376"/>
      </c:lineChart>
      <c:catAx>
        <c:axId val="21989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900376"/>
        <c:crosses val="autoZero"/>
        <c:auto val="1"/>
        <c:lblAlgn val="ctr"/>
        <c:lblOffset val="100"/>
        <c:noMultiLvlLbl val="0"/>
      </c:catAx>
      <c:valAx>
        <c:axId val="21990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89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A0C4-C924-43F9-8466-5A1F89D61F50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3E9C-9DC4-4BC4-B241-9736A926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C2185-26EA-4CC7-8357-54DD79017EF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4E1D6-FE58-4C65-9EC4-2A9A154F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4E1D6-FE58-4C65-9EC4-2A9A154F96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4E1D6-FE58-4C65-9EC4-2A9A154F96C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6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1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41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796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3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7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96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60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36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69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71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5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6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7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5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525A-9684-4809-BCE7-3EEBB1E84B9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EF49-9AC6-4015-A553-316DAA8A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rot="10800000">
            <a:off x="0" y="5884333"/>
            <a:ext cx="9144000" cy="973667"/>
          </a:xfrm>
          <a:custGeom>
            <a:avLst/>
            <a:gdLst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601133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838200 w 9144000"/>
              <a:gd name="connsiteY3" fmla="*/ 762000 h 762000"/>
              <a:gd name="connsiteX4" fmla="*/ 0 w 9144000"/>
              <a:gd name="connsiteY4" fmla="*/ 601133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838200 w 9144000"/>
              <a:gd name="connsiteY3" fmla="*/ 762000 h 762000"/>
              <a:gd name="connsiteX4" fmla="*/ 0 w 9144000"/>
              <a:gd name="connsiteY4" fmla="*/ 448733 h 762000"/>
              <a:gd name="connsiteX5" fmla="*/ 0 w 9144000"/>
              <a:gd name="connsiteY5" fmla="*/ 0 h 762000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0 h 973667"/>
              <a:gd name="connsiteX3" fmla="*/ 838200 w 9144000"/>
              <a:gd name="connsiteY3" fmla="*/ 762000 h 973667"/>
              <a:gd name="connsiteX4" fmla="*/ 601133 w 9144000"/>
              <a:gd name="connsiteY4" fmla="*/ 973667 h 973667"/>
              <a:gd name="connsiteX5" fmla="*/ 0 w 9144000"/>
              <a:gd name="connsiteY5" fmla="*/ 448733 h 973667"/>
              <a:gd name="connsiteX6" fmla="*/ 0 w 9144000"/>
              <a:gd name="connsiteY6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0 h 973667"/>
              <a:gd name="connsiteX3" fmla="*/ 1219200 w 9144000"/>
              <a:gd name="connsiteY3" fmla="*/ 762000 h 973667"/>
              <a:gd name="connsiteX4" fmla="*/ 601133 w 9144000"/>
              <a:gd name="connsiteY4" fmla="*/ 973667 h 973667"/>
              <a:gd name="connsiteX5" fmla="*/ 0 w 9144000"/>
              <a:gd name="connsiteY5" fmla="*/ 448733 h 973667"/>
              <a:gd name="connsiteX6" fmla="*/ 0 w 9144000"/>
              <a:gd name="connsiteY6" fmla="*/ 0 h 973667"/>
              <a:gd name="connsiteX0" fmla="*/ 204611 w 9348611"/>
              <a:gd name="connsiteY0" fmla="*/ 0 h 1025878"/>
              <a:gd name="connsiteX1" fmla="*/ 9348611 w 9348611"/>
              <a:gd name="connsiteY1" fmla="*/ 0 h 1025878"/>
              <a:gd name="connsiteX2" fmla="*/ 9348611 w 9348611"/>
              <a:gd name="connsiteY2" fmla="*/ 762000 h 1025878"/>
              <a:gd name="connsiteX3" fmla="*/ 1423811 w 9348611"/>
              <a:gd name="connsiteY3" fmla="*/ 762000 h 1025878"/>
              <a:gd name="connsiteX4" fmla="*/ 805744 w 9348611"/>
              <a:gd name="connsiteY4" fmla="*/ 973667 h 1025878"/>
              <a:gd name="connsiteX5" fmla="*/ 204611 w 9348611"/>
              <a:gd name="connsiteY5" fmla="*/ 448733 h 1025878"/>
              <a:gd name="connsiteX6" fmla="*/ 204611 w 9348611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7620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7620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2286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1524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3667">
                <a:moveTo>
                  <a:pt x="0" y="0"/>
                </a:moveTo>
                <a:lnTo>
                  <a:pt x="9144000" y="0"/>
                </a:lnTo>
                <a:cubicBezTo>
                  <a:pt x="9144000" y="25400"/>
                  <a:pt x="9135533" y="215900"/>
                  <a:pt x="9144000" y="152400"/>
                </a:cubicBezTo>
                <a:cubicBezTo>
                  <a:pt x="7737122" y="179211"/>
                  <a:pt x="3962399" y="268112"/>
                  <a:pt x="601133" y="973667"/>
                </a:cubicBezTo>
                <a:lnTo>
                  <a:pt x="0" y="448733"/>
                </a:lnTo>
                <a:lnTo>
                  <a:pt x="0" y="0"/>
                </a:lnTo>
                <a:close/>
              </a:path>
            </a:pathLst>
          </a:custGeom>
          <a:solidFill>
            <a:srgbClr val="2A326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0" y="76200"/>
            <a:ext cx="9144000" cy="973667"/>
          </a:xfrm>
          <a:custGeom>
            <a:avLst/>
            <a:gdLst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601133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838200 w 9144000"/>
              <a:gd name="connsiteY3" fmla="*/ 762000 h 762000"/>
              <a:gd name="connsiteX4" fmla="*/ 0 w 9144000"/>
              <a:gd name="connsiteY4" fmla="*/ 601133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838200 w 9144000"/>
              <a:gd name="connsiteY3" fmla="*/ 762000 h 762000"/>
              <a:gd name="connsiteX4" fmla="*/ 0 w 9144000"/>
              <a:gd name="connsiteY4" fmla="*/ 448733 h 762000"/>
              <a:gd name="connsiteX5" fmla="*/ 0 w 9144000"/>
              <a:gd name="connsiteY5" fmla="*/ 0 h 762000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0 h 973667"/>
              <a:gd name="connsiteX3" fmla="*/ 838200 w 9144000"/>
              <a:gd name="connsiteY3" fmla="*/ 762000 h 973667"/>
              <a:gd name="connsiteX4" fmla="*/ 601133 w 9144000"/>
              <a:gd name="connsiteY4" fmla="*/ 973667 h 973667"/>
              <a:gd name="connsiteX5" fmla="*/ 0 w 9144000"/>
              <a:gd name="connsiteY5" fmla="*/ 448733 h 973667"/>
              <a:gd name="connsiteX6" fmla="*/ 0 w 9144000"/>
              <a:gd name="connsiteY6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0 h 973667"/>
              <a:gd name="connsiteX3" fmla="*/ 1219200 w 9144000"/>
              <a:gd name="connsiteY3" fmla="*/ 762000 h 973667"/>
              <a:gd name="connsiteX4" fmla="*/ 601133 w 9144000"/>
              <a:gd name="connsiteY4" fmla="*/ 973667 h 973667"/>
              <a:gd name="connsiteX5" fmla="*/ 0 w 9144000"/>
              <a:gd name="connsiteY5" fmla="*/ 448733 h 973667"/>
              <a:gd name="connsiteX6" fmla="*/ 0 w 9144000"/>
              <a:gd name="connsiteY6" fmla="*/ 0 h 973667"/>
              <a:gd name="connsiteX0" fmla="*/ 204611 w 9348611"/>
              <a:gd name="connsiteY0" fmla="*/ 0 h 1025878"/>
              <a:gd name="connsiteX1" fmla="*/ 9348611 w 9348611"/>
              <a:gd name="connsiteY1" fmla="*/ 0 h 1025878"/>
              <a:gd name="connsiteX2" fmla="*/ 9348611 w 9348611"/>
              <a:gd name="connsiteY2" fmla="*/ 762000 h 1025878"/>
              <a:gd name="connsiteX3" fmla="*/ 1423811 w 9348611"/>
              <a:gd name="connsiteY3" fmla="*/ 762000 h 1025878"/>
              <a:gd name="connsiteX4" fmla="*/ 805744 w 9348611"/>
              <a:gd name="connsiteY4" fmla="*/ 973667 h 1025878"/>
              <a:gd name="connsiteX5" fmla="*/ 204611 w 9348611"/>
              <a:gd name="connsiteY5" fmla="*/ 448733 h 1025878"/>
              <a:gd name="connsiteX6" fmla="*/ 204611 w 9348611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7620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7620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2286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1524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3667">
                <a:moveTo>
                  <a:pt x="0" y="0"/>
                </a:moveTo>
                <a:lnTo>
                  <a:pt x="9144000" y="0"/>
                </a:lnTo>
                <a:cubicBezTo>
                  <a:pt x="9144000" y="25400"/>
                  <a:pt x="9135533" y="215900"/>
                  <a:pt x="9144000" y="152400"/>
                </a:cubicBezTo>
                <a:cubicBezTo>
                  <a:pt x="7737122" y="179211"/>
                  <a:pt x="3962399" y="268112"/>
                  <a:pt x="601133" y="973667"/>
                </a:cubicBezTo>
                <a:lnTo>
                  <a:pt x="0" y="448733"/>
                </a:lnTo>
                <a:lnTo>
                  <a:pt x="0" y="0"/>
                </a:lnTo>
                <a:close/>
              </a:path>
            </a:pathLst>
          </a:custGeom>
          <a:solidFill>
            <a:srgbClr val="2A326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973667"/>
          </a:xfrm>
          <a:custGeom>
            <a:avLst/>
            <a:gdLst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601133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838200 w 9144000"/>
              <a:gd name="connsiteY3" fmla="*/ 762000 h 762000"/>
              <a:gd name="connsiteX4" fmla="*/ 0 w 9144000"/>
              <a:gd name="connsiteY4" fmla="*/ 601133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838200 w 9144000"/>
              <a:gd name="connsiteY3" fmla="*/ 762000 h 762000"/>
              <a:gd name="connsiteX4" fmla="*/ 0 w 9144000"/>
              <a:gd name="connsiteY4" fmla="*/ 448733 h 762000"/>
              <a:gd name="connsiteX5" fmla="*/ 0 w 9144000"/>
              <a:gd name="connsiteY5" fmla="*/ 0 h 762000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0 h 973667"/>
              <a:gd name="connsiteX3" fmla="*/ 838200 w 9144000"/>
              <a:gd name="connsiteY3" fmla="*/ 762000 h 973667"/>
              <a:gd name="connsiteX4" fmla="*/ 601133 w 9144000"/>
              <a:gd name="connsiteY4" fmla="*/ 973667 h 973667"/>
              <a:gd name="connsiteX5" fmla="*/ 0 w 9144000"/>
              <a:gd name="connsiteY5" fmla="*/ 448733 h 973667"/>
              <a:gd name="connsiteX6" fmla="*/ 0 w 9144000"/>
              <a:gd name="connsiteY6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762000 h 973667"/>
              <a:gd name="connsiteX3" fmla="*/ 1219200 w 9144000"/>
              <a:gd name="connsiteY3" fmla="*/ 762000 h 973667"/>
              <a:gd name="connsiteX4" fmla="*/ 601133 w 9144000"/>
              <a:gd name="connsiteY4" fmla="*/ 973667 h 973667"/>
              <a:gd name="connsiteX5" fmla="*/ 0 w 9144000"/>
              <a:gd name="connsiteY5" fmla="*/ 448733 h 973667"/>
              <a:gd name="connsiteX6" fmla="*/ 0 w 9144000"/>
              <a:gd name="connsiteY6" fmla="*/ 0 h 973667"/>
              <a:gd name="connsiteX0" fmla="*/ 204611 w 9348611"/>
              <a:gd name="connsiteY0" fmla="*/ 0 h 1025878"/>
              <a:gd name="connsiteX1" fmla="*/ 9348611 w 9348611"/>
              <a:gd name="connsiteY1" fmla="*/ 0 h 1025878"/>
              <a:gd name="connsiteX2" fmla="*/ 9348611 w 9348611"/>
              <a:gd name="connsiteY2" fmla="*/ 762000 h 1025878"/>
              <a:gd name="connsiteX3" fmla="*/ 1423811 w 9348611"/>
              <a:gd name="connsiteY3" fmla="*/ 762000 h 1025878"/>
              <a:gd name="connsiteX4" fmla="*/ 805744 w 9348611"/>
              <a:gd name="connsiteY4" fmla="*/ 973667 h 1025878"/>
              <a:gd name="connsiteX5" fmla="*/ 204611 w 9348611"/>
              <a:gd name="connsiteY5" fmla="*/ 448733 h 1025878"/>
              <a:gd name="connsiteX6" fmla="*/ 204611 w 9348611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7620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7620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1025878"/>
              <a:gd name="connsiteX1" fmla="*/ 9144000 w 9144000"/>
              <a:gd name="connsiteY1" fmla="*/ 0 h 1025878"/>
              <a:gd name="connsiteX2" fmla="*/ 9144000 w 9144000"/>
              <a:gd name="connsiteY2" fmla="*/ 228600 h 1025878"/>
              <a:gd name="connsiteX3" fmla="*/ 1219200 w 9144000"/>
              <a:gd name="connsiteY3" fmla="*/ 762000 h 1025878"/>
              <a:gd name="connsiteX4" fmla="*/ 601133 w 9144000"/>
              <a:gd name="connsiteY4" fmla="*/ 973667 h 1025878"/>
              <a:gd name="connsiteX5" fmla="*/ 0 w 9144000"/>
              <a:gd name="connsiteY5" fmla="*/ 448733 h 1025878"/>
              <a:gd name="connsiteX6" fmla="*/ 0 w 9144000"/>
              <a:gd name="connsiteY6" fmla="*/ 0 h 1025878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  <a:gd name="connsiteX0" fmla="*/ 0 w 9144000"/>
              <a:gd name="connsiteY0" fmla="*/ 0 h 973667"/>
              <a:gd name="connsiteX1" fmla="*/ 9144000 w 9144000"/>
              <a:gd name="connsiteY1" fmla="*/ 0 h 973667"/>
              <a:gd name="connsiteX2" fmla="*/ 9144000 w 9144000"/>
              <a:gd name="connsiteY2" fmla="*/ 228600 h 973667"/>
              <a:gd name="connsiteX3" fmla="*/ 601133 w 9144000"/>
              <a:gd name="connsiteY3" fmla="*/ 973667 h 973667"/>
              <a:gd name="connsiteX4" fmla="*/ 0 w 9144000"/>
              <a:gd name="connsiteY4" fmla="*/ 448733 h 973667"/>
              <a:gd name="connsiteX5" fmla="*/ 0 w 9144000"/>
              <a:gd name="connsiteY5" fmla="*/ 0 h 9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73667">
                <a:moveTo>
                  <a:pt x="0" y="0"/>
                </a:moveTo>
                <a:lnTo>
                  <a:pt x="9144000" y="0"/>
                </a:lnTo>
                <a:lnTo>
                  <a:pt x="9144000" y="228600"/>
                </a:lnTo>
                <a:cubicBezTo>
                  <a:pt x="7737122" y="255411"/>
                  <a:pt x="3962399" y="268112"/>
                  <a:pt x="601133" y="973667"/>
                </a:cubicBezTo>
                <a:lnTo>
                  <a:pt x="0" y="448733"/>
                </a:lnTo>
                <a:lnTo>
                  <a:pt x="0" y="0"/>
                </a:lnTo>
                <a:close/>
              </a:path>
            </a:pathLst>
          </a:custGeom>
          <a:solidFill>
            <a:srgbClr val="2A32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3716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6" descr="stj_logo_4_ppt_rev.wm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" y="76200"/>
            <a:ext cx="9064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tj_tagline_purple.w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6477000"/>
            <a:ext cx="2735045" cy="2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32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6E18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9B8A-A13A-4929-97A7-D0CC43377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FE21-969C-41B5-A724-D063DFAF8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pharmgkb.org/do/serve?id=network.member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guideline.gov/content.aspx?id=47993" TargetMode="External"/><Relationship Id="rId13" Type="http://schemas.openxmlformats.org/officeDocument/2006/relationships/hyperlink" Target="http://guideline.gov/content.aspx?id=48785" TargetMode="External"/><Relationship Id="rId3" Type="http://schemas.openxmlformats.org/officeDocument/2006/relationships/hyperlink" Target="http://guideline.gov/content.aspx?id=39536" TargetMode="External"/><Relationship Id="rId7" Type="http://schemas.openxmlformats.org/officeDocument/2006/relationships/hyperlink" Target="http://guideline.gov/content.aspx?id=47078" TargetMode="External"/><Relationship Id="rId12" Type="http://schemas.openxmlformats.org/officeDocument/2006/relationships/hyperlink" Target="http://guideline.gov/content.aspx?id=48784" TargetMode="External"/><Relationship Id="rId2" Type="http://schemas.openxmlformats.org/officeDocument/2006/relationships/hyperlink" Target="http://guideline.gov/content.aspx?id=3953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uideline.gov/content.aspx?id=47077" TargetMode="External"/><Relationship Id="rId11" Type="http://schemas.openxmlformats.org/officeDocument/2006/relationships/hyperlink" Target="http://guideline.gov/content.aspx?id=48407" TargetMode="External"/><Relationship Id="rId5" Type="http://schemas.openxmlformats.org/officeDocument/2006/relationships/hyperlink" Target="http://guideline.gov/content.aspx?id=43955" TargetMode="External"/><Relationship Id="rId10" Type="http://schemas.openxmlformats.org/officeDocument/2006/relationships/hyperlink" Target="http://guideline.gov/content.aspx?id=47995" TargetMode="External"/><Relationship Id="rId4" Type="http://schemas.openxmlformats.org/officeDocument/2006/relationships/hyperlink" Target="http://guideline.gov/content.aspx?id=43954" TargetMode="External"/><Relationship Id="rId9" Type="http://schemas.openxmlformats.org/officeDocument/2006/relationships/hyperlink" Target="http://guideline.gov/content.aspx?id=4799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elly.caudle@stjude.or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picpgx.org/img/logo/cpic-ful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57200"/>
            <a:ext cx="6629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hoffman\Pictures\st-jude-logo-color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03" y="5036151"/>
            <a:ext cx="1987893" cy="17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harmacoGenetics Research Networ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285" y="5209049"/>
            <a:ext cx="1009165" cy="1421220"/>
          </a:xfrm>
          <a:prstGeom prst="rect">
            <a:avLst/>
          </a:prstGeom>
          <a:noFill/>
        </p:spPr>
      </p:pic>
      <p:pic>
        <p:nvPicPr>
          <p:cNvPr id="8194" name="Picture 2" descr="PharmGKB: The Pharmacogenomics Knowledge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86168"/>
            <a:ext cx="3408250" cy="6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STANDARDIZING TERMS FOR CLINICAL PHARMACOGENETIC TEST RESULTS: </a:t>
            </a:r>
            <a:r>
              <a:rPr lang="en-US" sz="2400" dirty="0" err="1"/>
              <a:t>CONSENUS</a:t>
            </a:r>
            <a:r>
              <a:rPr lang="en-US" sz="2400" dirty="0"/>
              <a:t> TERMS FROM THE CLINICAL PHARMACOGENETICS IMPLEMENTATION CONSORTIUM (CPIC)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r>
              <a:rPr lang="en-US" dirty="0"/>
              <a:t>: Kelly E. Caudle, Pharm.D., Ph.D.1,  Henry M. Dunnenberger, Pharm.D.2, Robert R. </a:t>
            </a:r>
            <a:r>
              <a:rPr lang="en-US" dirty="0" err="1"/>
              <a:t>Freimuth</a:t>
            </a:r>
            <a:r>
              <a:rPr lang="en-US" dirty="0"/>
              <a:t>, Ph.D. 3, Josh F. Peterson,  M.D. 4, Jonathan D. Burlison, Ph.D.1,  Michelle Whirl-Carrillo, Ph.D. 5, Stuart A. Scott, Ph.D. 6, Heidi L. </a:t>
            </a:r>
            <a:r>
              <a:rPr lang="en-US" dirty="0" err="1"/>
              <a:t>Rehm</a:t>
            </a:r>
            <a:r>
              <a:rPr lang="en-US" dirty="0"/>
              <a:t>, Ph.D. 7, Marc S. Williams, M.D. 8, Teri E. Klein, Ph.D. 5, Mary V. Relling, Pharm.D.1, James M. Hoffman, Pharm.D. M.S.1</a:t>
            </a:r>
          </a:p>
          <a:p>
            <a:endParaRPr lang="en-US" dirty="0" smtClean="0"/>
          </a:p>
          <a:p>
            <a:r>
              <a:rPr lang="en-US" dirty="0" smtClean="0"/>
              <a:t>Genetics in Medicine 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1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Terms-Allele function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209800"/>
          <a:ext cx="8077200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643"/>
                <a:gridCol w="2139972"/>
                <a:gridCol w="3079185"/>
                <a:gridCol w="1676400"/>
              </a:tblGrid>
              <a:tr h="29366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Term/Gene Category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Term*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Definition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diplotypes/alleles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146832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Allele Functional Status-all genes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greater than normal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CYP2C19*17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146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functional/wild-type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146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less than normal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146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Non-functional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CYP2C19*2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293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literature describing function or the allele is novel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CYP2C19*29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293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 Function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 supporting function is conflicting or weak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CYP2C19*12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sz="3600" dirty="0"/>
              <a:t>Final </a:t>
            </a:r>
            <a:r>
              <a:rPr lang="en-US" sz="3600" dirty="0" smtClean="0"/>
              <a:t>Terms-Phenotype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914400"/>
          <a:ext cx="8534400" cy="5498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643"/>
                <a:gridCol w="1561557"/>
                <a:gridCol w="2438400"/>
                <a:gridCol w="2028543"/>
                <a:gridCol w="1324257"/>
              </a:tblGrid>
              <a:tr h="440497"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Term/Gene Category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Final Term*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Functional Definition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Example diplotypes/alleles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Term/Gene Category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2865" marR="62865" marT="9525" marB="0"/>
                </a:tc>
              </a:tr>
              <a:tr h="440497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Phenotype-Drug Metabolizing Enzymes (CYP2C19, CYP2D6, CYP3A5, CYP2C9, TPMT, DPYD, UGT1A1)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Ultra-rapid Metabolizer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enzyme activity compared to rapid metabolizers.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increased function alleles, or more than 2 normal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CYP2C19*17/*17</a:t>
                      </a:r>
                      <a:endParaRPr lang="en-US" sz="11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CYP2D6*1/*1XN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440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Metabolizer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enzyme activity compared to normal metabolizers but less than ultra-rapid metabolizers.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Combinations of normal function and  increased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CYP2C19*1/*17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293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Metabolizer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functional enzyme activity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Combinations of normal function and decreased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CYP2C19*1/*1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440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Metabolizer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enzyme activity (activity between normal and poor metabolizer)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Combinations of normal function, decreased function, and/or no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CYP2C19*1/*2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440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Metabolizer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to no enzyme activity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of  no function alleles and/or decreased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CYP2C19*2/*2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293665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Phenotype-Transporters (SLCO1B1)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Function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transporter function compared to normal function.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or more increased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SLCO1B1*1/*14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293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Function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functional transporter function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Combinations of normal function and/or decreased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SLCO1B1*1/*1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440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Function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transporter function (function between normal and poor function)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Combinations of normal function, decreased function, and/or no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SLCO1B1*1/*5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440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Function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to no transporter function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of  no function alleles and/or decreased function alleles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SLCO1B1*5/*5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44049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Phenotype-High risk genotype status (HLA-B)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 of high-risk allele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Homozygous or heterozygous for high-risk allele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HLA-B*15:02</a:t>
                      </a: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  <a:tr h="1468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risk-allele not detected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copies of high-risk allele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928" marR="629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Endorsed by Association </a:t>
            </a:r>
            <a:r>
              <a:rPr lang="en-US" dirty="0"/>
              <a:t>of Molecular Pathology</a:t>
            </a:r>
          </a:p>
          <a:p>
            <a:pPr lvl="1"/>
            <a:r>
              <a:rPr lang="en-US" dirty="0" smtClean="0"/>
              <a:t>Used in IOM’s </a:t>
            </a:r>
            <a:r>
              <a:rPr lang="en-US" dirty="0"/>
              <a:t>DiGITIZE Action </a:t>
            </a:r>
            <a:r>
              <a:rPr lang="en-US" dirty="0" smtClean="0"/>
              <a:t>Collaborative implementation guides</a:t>
            </a:r>
            <a:endParaRPr lang="en-US" dirty="0"/>
          </a:p>
          <a:p>
            <a:pPr lvl="1"/>
            <a:r>
              <a:rPr lang="en-US" dirty="0"/>
              <a:t>LOINC-Terms accepted December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Using in CPIC guidelines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3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CPIC guidelines in Foreign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Pharmacogenes for ACMG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71" y="16570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PGRN</a:t>
            </a:r>
          </a:p>
          <a:p>
            <a:r>
              <a:rPr lang="en-US" dirty="0" smtClean="0"/>
              <a:t>PharmGKB</a:t>
            </a:r>
          </a:p>
          <a:p>
            <a:pPr lvl="1"/>
            <a:r>
              <a:rPr lang="en-US" dirty="0" smtClean="0"/>
              <a:t>Teri Klein</a:t>
            </a:r>
          </a:p>
          <a:p>
            <a:pPr lvl="1"/>
            <a:r>
              <a:rPr lang="en-US" dirty="0" smtClean="0"/>
              <a:t>Russ Altman</a:t>
            </a:r>
          </a:p>
          <a:p>
            <a:pPr lvl="1"/>
            <a:r>
              <a:rPr lang="en-US" dirty="0" smtClean="0"/>
              <a:t>Michelle Whirl-Carrillo</a:t>
            </a:r>
          </a:p>
          <a:p>
            <a:pPr lvl="1"/>
            <a:r>
              <a:rPr lang="en-US" dirty="0" smtClean="0"/>
              <a:t>PharmGKB curators</a:t>
            </a:r>
          </a:p>
          <a:p>
            <a:r>
              <a:rPr lang="en-US" dirty="0" smtClean="0"/>
              <a:t>CPIC members/observers</a:t>
            </a:r>
          </a:p>
          <a:p>
            <a:r>
              <a:rPr lang="en-US" dirty="0" smtClean="0"/>
              <a:t>CPIC informatics working group</a:t>
            </a:r>
          </a:p>
          <a:p>
            <a:pPr lvl="1"/>
            <a:r>
              <a:rPr lang="en-US" dirty="0" smtClean="0"/>
              <a:t>James Hoffman</a:t>
            </a:r>
          </a:p>
          <a:p>
            <a:pPr lvl="1"/>
            <a:r>
              <a:rPr lang="en-US" dirty="0" smtClean="0"/>
              <a:t>Michelle Whirl-Carrillo</a:t>
            </a:r>
          </a:p>
          <a:p>
            <a:pPr lvl="1"/>
            <a:r>
              <a:rPr lang="en-US" dirty="0" smtClean="0"/>
              <a:t>Bob Freimuth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1600200"/>
            <a:ext cx="40417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CPIC Steering Committee</a:t>
            </a:r>
          </a:p>
          <a:p>
            <a:pPr lvl="1"/>
            <a:r>
              <a:rPr lang="en-US" dirty="0" smtClean="0"/>
              <a:t>Mary Relling</a:t>
            </a:r>
          </a:p>
          <a:p>
            <a:pPr lvl="1"/>
            <a:r>
              <a:rPr lang="en-US" dirty="0" smtClean="0"/>
              <a:t>Julie Johnson</a:t>
            </a:r>
          </a:p>
          <a:p>
            <a:pPr lvl="1"/>
            <a:r>
              <a:rPr lang="en-US" dirty="0" smtClean="0"/>
              <a:t>Teri Klein</a:t>
            </a:r>
          </a:p>
          <a:p>
            <a:pPr lvl="1"/>
            <a:r>
              <a:rPr lang="en-US" dirty="0" smtClean="0"/>
              <a:t>Dan Roden</a:t>
            </a:r>
          </a:p>
          <a:p>
            <a:pPr lvl="1"/>
            <a:r>
              <a:rPr lang="en-US" dirty="0" smtClean="0"/>
              <a:t>Rachel Tyndale</a:t>
            </a:r>
          </a:p>
        </p:txBody>
      </p:sp>
      <p:pic>
        <p:nvPicPr>
          <p:cNvPr id="1026" name="Picture 2" descr="U:\CPIC\pharmgkb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5" y="6019800"/>
            <a:ext cx="2524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picpgx.org/img/logo/cpic-full-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87975"/>
            <a:ext cx="379095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1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CPIC issues to discuss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best to assess usage of CPIC guidelines?</a:t>
            </a:r>
          </a:p>
          <a:p>
            <a:r>
              <a:rPr lang="en-US" dirty="0" smtClean="0"/>
              <a:t>How to improve interactions with external groups?</a:t>
            </a:r>
          </a:p>
          <a:p>
            <a:r>
              <a:rPr lang="en-US" dirty="0" smtClean="0"/>
              <a:t>How to prioritize given limited resources?</a:t>
            </a:r>
          </a:p>
          <a:p>
            <a:r>
              <a:rPr lang="en-US" dirty="0" smtClean="0"/>
              <a:t>Plan for sustainability over time</a:t>
            </a:r>
          </a:p>
          <a:p>
            <a:r>
              <a:rPr lang="en-US" dirty="0" smtClean="0"/>
              <a:t>How to interact with SAB?</a:t>
            </a:r>
          </a:p>
          <a:p>
            <a:r>
              <a:rPr lang="en-US" dirty="0" smtClean="0"/>
              <a:t>Timeline: grant renewal application likely due summer of 2017</a:t>
            </a:r>
          </a:p>
        </p:txBody>
      </p:sp>
    </p:spTree>
    <p:extLst>
      <p:ext uri="{BB962C8B-B14F-4D97-AF65-F5344CB8AC3E}">
        <p14:creationId xmlns:p14="http://schemas.microsoft.com/office/powerpoint/2010/main" val="10937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6200"/>
            <a:ext cx="8229600" cy="1143000"/>
          </a:xfrm>
        </p:spPr>
        <p:txBody>
          <a:bodyPr/>
          <a:lstStyle/>
          <a:p>
            <a:r>
              <a:rPr lang="en-US" dirty="0" smtClean="0"/>
              <a:t>Guidelines.gov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33524"/>
              </p:ext>
            </p:extLst>
          </p:nvPr>
        </p:nvGraphicFramePr>
        <p:xfrm>
          <a:off x="630725" y="846138"/>
          <a:ext cx="8001000" cy="58638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56832"/>
                <a:gridCol w="1121636"/>
                <a:gridCol w="822532"/>
              </a:tblGrid>
              <a:tr h="18966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CPIC guideline page views reported by guidelines.gov (through July 2015)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Title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Posted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Views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Clinical Pharmacogenetics Implementation Consortium guidelines for HLA-B genotype and abacavir dosing.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7/26/2013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10159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3"/>
                        </a:rPr>
                        <a:t>Clinical Pharmacogenetics Implementation Consortium guidelines for human leukocyte antigen-B genotype and allopurinol dosing.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7/26/2013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10253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4"/>
                        </a:rPr>
                        <a:t>Clinical Pharmacogenetics Implementation Consortium guideline for CYP2D6 and CYP2C19 genotypes and dosing of tricyclic antidepressants.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7/26/2013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14623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5"/>
                        </a:rPr>
                        <a:t>Clinical Pharmacogenetics Implementation Consortium guidelines for thiopurine methyltransferase genotype and thiopurine dosing.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7/26/2013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10171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6"/>
                        </a:rPr>
                        <a:t>Clinical Pharmacogenetics Implementation Consortium guidelines for CYP2C19 genotype and clopidogrel therapy: 2013 update.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2/14/2014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7648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7"/>
                        </a:rPr>
                        <a:t>Clinical Pharmacogenetics Implementation Consortium guidelines for HLA-B genotype and carbamazepine dosing.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2/14/2014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6961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8"/>
                        </a:rPr>
                        <a:t>Clinical Pharmacogenetics Implementation Consortium guidelines for cytochrome P450 2D6 genotype and codeine therapy: 2014 update.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8/29/2014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12543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9"/>
                        </a:rPr>
                        <a:t>Clinical Pharmacogenetics Implementation Consortium guidelines for dihydropyrimidine dehydrogenase genotype and fluoropyrimidine dosing.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8/29/2014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439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0"/>
                        </a:rPr>
                        <a:t>Clinical Pharmacogenetics Implementation Consortium (CPIC) guidelines for IFNL3 (IL28B) genotype and PEG interferon-α–based regimens.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8/29/2014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1"/>
                        </a:rPr>
                        <a:t>Clinical Pharmacogenetics Implementation Consortium (CPIC) guidelines for ivacaftor therapy in the context of CFTR genotype.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12/5/2014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1738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31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2"/>
                        </a:rPr>
                        <a:t>The Clinical Pharmacogenetics Implementation Consortium guideline for SLCO1B1 and simvastatin-induced myopathy: 2014 update.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3/13/2015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11874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  <a:tr h="439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3"/>
                        </a:rPr>
                        <a:t>Clinical Pharmacogenetics Implementation Consortium (CPIC) guidelines for rasburicase therapy in the context of G6PD deficiency genotype.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3/13/2015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77" marR="32477" marT="32477" marB="324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June 29,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	FDA/CPIC interactions (follow-up from last SAB meeting)</a:t>
            </a:r>
          </a:p>
          <a:p>
            <a:r>
              <a:rPr lang="en-US" dirty="0"/>
              <a:t>2.	CPIC Table revisions: allele definition table, allele and diplotype frequency tables, diplotype “translation” implementation table</a:t>
            </a:r>
          </a:p>
          <a:p>
            <a:r>
              <a:rPr lang="en-US" dirty="0"/>
              <a:t>3.	CPIC guideline implementers/resource page</a:t>
            </a:r>
          </a:p>
          <a:p>
            <a:r>
              <a:rPr lang="en-US" dirty="0"/>
              <a:t>4.	CPIC calls: attendance, presentations from implementers</a:t>
            </a:r>
          </a:p>
          <a:p>
            <a:r>
              <a:rPr lang="en-US" dirty="0"/>
              <a:t>5.	Engaging 3rd party payers </a:t>
            </a:r>
          </a:p>
          <a:p>
            <a:r>
              <a:rPr lang="en-US" dirty="0"/>
              <a:t>6.	Term standardization manuscript in press</a:t>
            </a:r>
          </a:p>
          <a:p>
            <a:r>
              <a:rPr lang="en-US" dirty="0"/>
              <a:t>7.	Requests to translate guidelines into foreign languages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82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007" t="7796" r="18859" b="3834"/>
          <a:stretch/>
        </p:blipFill>
        <p:spPr>
          <a:xfrm>
            <a:off x="304800" y="259398"/>
            <a:ext cx="85344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87" r="14122" b="41193"/>
          <a:stretch/>
        </p:blipFill>
        <p:spPr>
          <a:xfrm>
            <a:off x="152400" y="152400"/>
            <a:ext cx="88392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86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cites/year </a:t>
            </a:r>
            <a:r>
              <a:rPr lang="en-US" dirty="0"/>
              <a:t>of each paper, normalized to the citations per year received by NIH-funded papers in the same field and year. A paper with an RCR of 1.0 has received the same number of cites/year as the average NIH-funded paper in its field, while a paper with an RCR of 2.0 has received twice as many cites/year as the average NIH-funded paper in its field. </a:t>
            </a:r>
            <a:r>
              <a:rPr lang="en-US" dirty="0" smtClean="0"/>
              <a:t>(Average </a:t>
            </a:r>
            <a:r>
              <a:rPr lang="en-US" dirty="0"/>
              <a:t>high-impact Nature article </a:t>
            </a:r>
            <a:r>
              <a:rPr lang="en-US" dirty="0" smtClean="0"/>
              <a:t>~ 4).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0"/>
          <a:ext cx="8381999" cy="7160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288"/>
                <a:gridCol w="2807912"/>
                <a:gridCol w="3886200"/>
                <a:gridCol w="990599"/>
              </a:tblGrid>
              <a:tr h="97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Year</a:t>
                      </a:r>
                      <a:endParaRPr lang="en-US" sz="105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Title</a:t>
                      </a:r>
                      <a:endParaRPr lang="en-US" sz="105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Authors</a:t>
                      </a:r>
                      <a:endParaRPr lang="en-US" sz="105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RCR</a:t>
                      </a:r>
                      <a:endParaRPr lang="en-US" sz="105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2013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Clinical Pharmacogenetics Implementation Consortium guidelines for dihydropyrimidine dehydrogenase genotype and fluoropyrimidine dosing.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u="none" strike="noStrike">
                          <a:effectLst/>
                        </a:rPr>
                        <a:t>Caudle, K E; Thorn, C F; Klein, T E; Swen, J J; McLeod, H L; Diasio, R B; Schwab, M</a:t>
                      </a:r>
                      <a:endParaRPr lang="de-DE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4.44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2013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Clinical Pharmacogenetics Implementation Consortium guidelines for CYP2C19 genotype and clopidogrel therapy: 2013 update.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Scott, S A; Sangkuhl, K; Stein, C M; Hulot, J-S; Mega, J L; Roden, D M; Klein, T E; Sabatine, M S; Johnson, J A; Shuldiner, A R;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8.97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2013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Clinical Pharmacogenetics Implementation Consortium guidelines for HLA-B genotype and carbamazepine dosing.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Leckband, S G; Kelsoe, J R; Dunnenberger, H M; George, A L; Tran, E; Berger, R; Müller, D J; Whirl-Carrillo, M; Caudle, K E; Pirmohamed, M;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4.92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562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2013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Clinical Pharmacogenetics Implementation Consortium guideline for CYP2D6 and CYP2C19 genotypes and dosing of tricyclic antidepressants.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Hicks, J K; Swen, J </a:t>
                      </a:r>
                      <a:r>
                        <a:rPr lang="en-US" sz="1050" u="none" strike="noStrike" dirty="0" err="1">
                          <a:effectLst/>
                        </a:rPr>
                        <a:t>J</a:t>
                      </a:r>
                      <a:r>
                        <a:rPr lang="en-US" sz="1050" u="none" strike="noStrike" dirty="0">
                          <a:effectLst/>
                        </a:rPr>
                        <a:t>; Thorn, C F; Sangkuhl, K; </a:t>
                      </a:r>
                      <a:r>
                        <a:rPr lang="en-US" sz="1050" u="none" strike="noStrike" dirty="0" err="1">
                          <a:effectLst/>
                        </a:rPr>
                        <a:t>Kharasch</a:t>
                      </a:r>
                      <a:r>
                        <a:rPr lang="en-US" sz="1050" u="none" strike="noStrike" dirty="0">
                          <a:effectLst/>
                        </a:rPr>
                        <a:t>, E D; </a:t>
                      </a:r>
                      <a:r>
                        <a:rPr lang="en-US" sz="1050" u="none" strike="noStrike" dirty="0" err="1">
                          <a:effectLst/>
                        </a:rPr>
                        <a:t>Ellingrod</a:t>
                      </a:r>
                      <a:r>
                        <a:rPr lang="en-US" sz="1050" u="none" strike="noStrike" dirty="0">
                          <a:effectLst/>
                        </a:rPr>
                        <a:t>, V L; </a:t>
                      </a:r>
                      <a:r>
                        <a:rPr lang="en-US" sz="1050" u="none" strike="noStrike" dirty="0" err="1">
                          <a:effectLst/>
                        </a:rPr>
                        <a:t>Skaar</a:t>
                      </a:r>
                      <a:r>
                        <a:rPr lang="en-US" sz="1050" u="none" strike="noStrike" dirty="0">
                          <a:effectLst/>
                        </a:rPr>
                        <a:t>, T C; Müller, D J; Gaedigk, A; </a:t>
                      </a:r>
                      <a:r>
                        <a:rPr lang="en-US" sz="1050" u="none" strike="noStrike" dirty="0" err="1">
                          <a:effectLst/>
                        </a:rPr>
                        <a:t>Stingl</a:t>
                      </a:r>
                      <a:r>
                        <a:rPr lang="en-US" sz="1050" u="none" strike="noStrike" dirty="0">
                          <a:effectLst/>
                        </a:rPr>
                        <a:t>, J C;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10.66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guidelines for thiopurine methyltransferase genotype and thiopurine dosing: 2013 update.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Relling, M V; Gardner, E E; Sandborn, W J; Schmiegelow, K; Pui, C-H; Yee, S W; Stein, C M; Carrillo, M; Evans, W E; Hicks, J K; Schwab, M; Klein, T E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9.59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guidelines for human leukocyte antigen-B genotype and allopurinol dosing.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Hershfield, M S; Callaghan, J T; Tassaneeyakul, W; Mushiroda, T; Thorn, C F; Klein, T E; Lee, M T M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6.19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562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The clinical pharmacogenomics implementation consortium: CPIC guideline for SLCO1B1 and simvastatin-induced myopathy.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Wilke, R A; Ramsey, L B; Johnson, S G; Maxwell, W D; McLeod, H L; </a:t>
                      </a:r>
                      <a:r>
                        <a:rPr lang="en-US" sz="1050" u="none" strike="noStrike" dirty="0" err="1">
                          <a:effectLst/>
                        </a:rPr>
                        <a:t>Voora</a:t>
                      </a:r>
                      <a:r>
                        <a:rPr lang="en-US" sz="1050" u="none" strike="noStrike" dirty="0">
                          <a:effectLst/>
                        </a:rPr>
                        <a:t>, D; Krauss, R M; Roden, D M; Feng, Q; Cooper-</a:t>
                      </a:r>
                      <a:r>
                        <a:rPr lang="en-US" sz="1050" u="none" strike="noStrike" dirty="0" err="1">
                          <a:effectLst/>
                        </a:rPr>
                        <a:t>Dehoff</a:t>
                      </a:r>
                      <a:r>
                        <a:rPr lang="en-US" sz="1050" u="none" strike="noStrike" dirty="0">
                          <a:effectLst/>
                        </a:rPr>
                        <a:t>, R M; Gong, L; Klein, T E; </a:t>
                      </a:r>
                      <a:r>
                        <a:rPr lang="en-US" sz="1050" u="none" strike="noStrike" dirty="0" err="1">
                          <a:effectLst/>
                        </a:rPr>
                        <a:t>Wadelius</a:t>
                      </a:r>
                      <a:r>
                        <a:rPr lang="en-US" sz="1050" u="none" strike="noStrike" dirty="0">
                          <a:effectLst/>
                        </a:rPr>
                        <a:t>, M; </a:t>
                      </a:r>
                      <a:r>
                        <a:rPr lang="en-US" sz="1050" u="none" strike="noStrike" dirty="0" err="1">
                          <a:effectLst/>
                        </a:rPr>
                        <a:t>Niemi</a:t>
                      </a:r>
                      <a:r>
                        <a:rPr lang="en-US" sz="1050" u="none" strike="noStrike" dirty="0">
                          <a:effectLst/>
                        </a:rPr>
                        <a:t>, M;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7.69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375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guidelines for HLA-B genotype and abacavir dosing.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Martin, M A; Klein, T E; Dong, B J; Pirmohamed, M; Haas, D W; </a:t>
                      </a:r>
                      <a:r>
                        <a:rPr lang="en-US" sz="1050" u="none" strike="noStrike" dirty="0" err="1">
                          <a:effectLst/>
                        </a:rPr>
                        <a:t>Kroetz</a:t>
                      </a:r>
                      <a:r>
                        <a:rPr lang="en-US" sz="1050" u="none" strike="noStrike" dirty="0">
                          <a:effectLst/>
                        </a:rPr>
                        <a:t>, D L;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4.52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562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(CPIC) guidelines for codeine therapy in the context of cytochrome P450 2D6 (CYP2D6) genotype.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Crews, K R; Gaedigk, A; Dunnenberger, H M; Klein, T E; Shen, D </a:t>
                      </a:r>
                      <a:r>
                        <a:rPr lang="en-US" sz="1050" u="none" strike="noStrike" dirty="0" err="1">
                          <a:effectLst/>
                        </a:rPr>
                        <a:t>D</a:t>
                      </a:r>
                      <a:r>
                        <a:rPr lang="en-US" sz="1050" u="none" strike="noStrike" dirty="0">
                          <a:effectLst/>
                        </a:rPr>
                        <a:t>; Callaghan, J T; </a:t>
                      </a:r>
                      <a:r>
                        <a:rPr lang="en-US" sz="1050" u="none" strike="noStrike" dirty="0" err="1">
                          <a:effectLst/>
                        </a:rPr>
                        <a:t>Kharasch</a:t>
                      </a:r>
                      <a:r>
                        <a:rPr lang="en-US" sz="1050" u="none" strike="noStrike" dirty="0">
                          <a:effectLst/>
                        </a:rPr>
                        <a:t>, E D; </a:t>
                      </a:r>
                      <a:r>
                        <a:rPr lang="en-US" sz="1050" u="none" strike="noStrike" dirty="0" err="1">
                          <a:effectLst/>
                        </a:rPr>
                        <a:t>Skaar</a:t>
                      </a:r>
                      <a:r>
                        <a:rPr lang="en-US" sz="1050" u="none" strike="noStrike" dirty="0">
                          <a:effectLst/>
                        </a:rPr>
                        <a:t>, T C;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13.47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562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2011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Guidelines for CYP2C9 and VKORC1 genotypes and warfarin dosing.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Johnson, J A; Gong, L; Whirl-Carrillo, M; Gage, B F; Scott, S A; Stein, C M; Anderson, J L; Kimmel, S E; Lee, M T M; Pirmohamed, M; </a:t>
                      </a:r>
                      <a:r>
                        <a:rPr lang="en-US" sz="1050" u="none" strike="noStrike" dirty="0" err="1">
                          <a:effectLst/>
                        </a:rPr>
                        <a:t>Wadelius</a:t>
                      </a:r>
                      <a:r>
                        <a:rPr lang="en-US" sz="1050" u="none" strike="noStrike" dirty="0">
                          <a:effectLst/>
                        </a:rPr>
                        <a:t>, M; Klein, T E; Altman, R B;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9.68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2011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guidelines for cytochrome P450-2C19 (CYP2C19) genotype and clopidogrel therapy.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Scott, S A; Sangkuhl, K; Gardner, E </a:t>
                      </a:r>
                      <a:r>
                        <a:rPr lang="en-US" sz="1050" u="none" strike="noStrike" dirty="0" err="1">
                          <a:effectLst/>
                        </a:rPr>
                        <a:t>E</a:t>
                      </a:r>
                      <a:r>
                        <a:rPr lang="en-US" sz="1050" u="none" strike="noStrike" dirty="0">
                          <a:effectLst/>
                        </a:rPr>
                        <a:t>; Stein, C M; Hulot, J-S; Johnson, J A; Roden, D M; Klein, T E; Shuldiner, A R;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8.86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2011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Clinical Pharmacogenetics Implementation Consortium guidelines for thiopurine methyltransferase genotype and thiopurine dosing.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Relling, M V; Gardner, E E; Sandborn, W J; Schmiegelow, K; Pui, C-H; Yee, S W; Stein, C M; Carrillo, M; Evans, W E; Klein, T E;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</a:rPr>
                        <a:t>11.04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  <a:tr h="46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2011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CPIC: Clinical Pharmacogenetics Implementation Consortium of the Pharmacogenomics Research Network.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u="none" strike="noStrike">
                          <a:effectLst/>
                        </a:rPr>
                        <a:t>Relling, M V; Klein, T E</a:t>
                      </a:r>
                      <a:endParaRPr lang="de-DE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9.61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0" marR="2850" marT="28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9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CPIC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CPIC luncheon meeting</a:t>
            </a:r>
            <a:r>
              <a:rPr lang="en-US" dirty="0"/>
              <a:t>—open to CPIC members</a:t>
            </a:r>
          </a:p>
          <a:p>
            <a:pPr lvl="1"/>
            <a:r>
              <a:rPr lang="en-US" dirty="0"/>
              <a:t>Thursday March 10</a:t>
            </a:r>
            <a:r>
              <a:rPr lang="en-US" baseline="30000" dirty="0"/>
              <a:t>th</a:t>
            </a:r>
            <a:r>
              <a:rPr lang="en-US" dirty="0"/>
              <a:t>, 2016 Noon-1:30 PM</a:t>
            </a:r>
          </a:p>
          <a:p>
            <a:pPr lvl="1"/>
            <a:r>
              <a:rPr lang="en-US" dirty="0"/>
              <a:t>Hilton </a:t>
            </a:r>
            <a:r>
              <a:rPr lang="en-US" dirty="0" err="1"/>
              <a:t>Bayfront</a:t>
            </a:r>
            <a:r>
              <a:rPr lang="en-US" dirty="0"/>
              <a:t> Hotel, San Diego, CA</a:t>
            </a:r>
          </a:p>
          <a:p>
            <a:pPr lvl="1"/>
            <a:r>
              <a:rPr lang="en-US" dirty="0"/>
              <a:t>Email: </a:t>
            </a:r>
            <a:r>
              <a:rPr lang="en-US" u="sng" dirty="0">
                <a:hlinkClick r:id="rId2"/>
              </a:rPr>
              <a:t>kelly.caudle@stjude.org</a:t>
            </a:r>
            <a:r>
              <a:rPr lang="en-US" dirty="0"/>
              <a:t> to attend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CPIC Meeting</a:t>
            </a:r>
            <a:r>
              <a:rPr lang="en-US" dirty="0"/>
              <a:t> (a specialty meeting of the PGRN)</a:t>
            </a:r>
          </a:p>
          <a:p>
            <a:pPr lvl="1"/>
            <a:r>
              <a:rPr lang="en-US" dirty="0"/>
              <a:t>Wednesday March 15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Marriott </a:t>
            </a:r>
            <a:r>
              <a:rPr lang="en-US" dirty="0" err="1"/>
              <a:t>Wardman</a:t>
            </a:r>
            <a:r>
              <a:rPr lang="en-US" dirty="0"/>
              <a:t> Park Hotel,  Washington DC</a:t>
            </a:r>
          </a:p>
          <a:p>
            <a:pPr lvl="1"/>
            <a:r>
              <a:rPr lang="en-US" dirty="0"/>
              <a:t>Further details pending.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1481" r="9062" b="22963"/>
          <a:stretch/>
        </p:blipFill>
        <p:spPr bwMode="auto">
          <a:xfrm>
            <a:off x="19050" y="304800"/>
            <a:ext cx="9124950" cy="346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505200"/>
            <a:ext cx="76200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standardize phenotype terms in the CPIC guidelines and harmonize terms with external groups (e.g., ClinGen, IOM, etc</a:t>
            </a:r>
            <a:r>
              <a:rPr lang="en-US" sz="2400" dirty="0" smtClean="0">
                <a:solidFill>
                  <a:prstClr val="black"/>
                </a:solidFill>
              </a:rPr>
              <a:t>.) to facilitate use in Electronic Health Records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Allele functional status terms </a:t>
            </a:r>
            <a:r>
              <a:rPr lang="en-US" sz="2000" dirty="0" smtClean="0">
                <a:solidFill>
                  <a:prstClr val="black"/>
                </a:solidFill>
              </a:rPr>
              <a:t>(Table </a:t>
            </a:r>
            <a:r>
              <a:rPr lang="en-US" sz="2000" dirty="0">
                <a:solidFill>
                  <a:prstClr val="black"/>
                </a:solidFill>
              </a:rPr>
              <a:t>1 in guideline)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Low, absent, high, intermediate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Phenotype (i.e. </a:t>
            </a:r>
            <a:r>
              <a:rPr lang="en-US" sz="2000" dirty="0" smtClean="0">
                <a:solidFill>
                  <a:prstClr val="black"/>
                </a:solidFill>
              </a:rPr>
              <a:t>from diplotypes; Table </a:t>
            </a:r>
            <a:r>
              <a:rPr lang="en-US" sz="2000" dirty="0">
                <a:solidFill>
                  <a:prstClr val="black"/>
                </a:solidFill>
              </a:rPr>
              <a:t>2 in guideline)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UM, EM, IM, PM </a:t>
            </a:r>
          </a:p>
        </p:txBody>
      </p:sp>
    </p:spTree>
    <p:extLst>
      <p:ext uri="{BB962C8B-B14F-4D97-AF65-F5344CB8AC3E}">
        <p14:creationId xmlns:p14="http://schemas.microsoft.com/office/powerpoint/2010/main" val="11170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9026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200025"/>
            <a:ext cx="343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CPIC website: www.cpicpgx.org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1143000"/>
            <a:ext cx="0" cy="46574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633210"/>
            <a:ext cx="2590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CPIC guidelines and list of CPIC genes/drugs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2856906"/>
            <a:ext cx="533400" cy="87689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2549129"/>
            <a:ext cx="15240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CPIC information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7772400" y="2517637"/>
            <a:ext cx="458875" cy="113996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6650" y="2209860"/>
            <a:ext cx="174925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CPIC announcements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38200" y="1143000"/>
            <a:ext cx="504825" cy="49759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6715" y="6107668"/>
            <a:ext cx="349493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Coming soon: List of implementers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050"/>
            <a:ext cx="8305799" cy="711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11430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CPIC slides</a:t>
            </a:r>
            <a:endParaRPr lang="en-US" sz="1400" dirty="0"/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>
            <a:off x="800100" y="917377"/>
            <a:ext cx="1485900" cy="68282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4648200"/>
            <a:ext cx="11430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CPIC logo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1752600"/>
            <a:ext cx="11430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CPIC projects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704850" y="2060377"/>
            <a:ext cx="1428750" cy="68282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6800" y="4955977"/>
            <a:ext cx="1219200" cy="3414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152399"/>
            <a:ext cx="3810000" cy="33855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CPIC information available at cpicpgx.org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5233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48168"/>
            <a:ext cx="5928783" cy="66780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>
            <a:off x="1128713" y="5326797"/>
            <a:ext cx="932920" cy="109901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3826" y="4495800"/>
            <a:ext cx="200977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CPIC guidelines are posted on PharmGKB (www.pharmgkb.org)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1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404019"/>
            <a:ext cx="111252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29491"/>
            <a:ext cx="5867400" cy="11430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CPIC guidelines linked to “Practice Guideline” filter on PubMed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1724891"/>
            <a:ext cx="1291938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"/>
            <a:ext cx="1072896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728645">
            <a:off x="5547951" y="1506908"/>
            <a:ext cx="1600200" cy="3502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FDA/CPIC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Michael A. Pacanowski, Pharm.D., M.P.H.</a:t>
            </a:r>
            <a:br>
              <a:rPr lang="en-US" sz="2400" dirty="0"/>
            </a:br>
            <a:r>
              <a:rPr lang="en-US" sz="2400" dirty="0"/>
              <a:t>Associate Director for Genomics and Targeted Therapy</a:t>
            </a:r>
            <a:br>
              <a:rPr lang="en-US" sz="2400" dirty="0"/>
            </a:br>
            <a:r>
              <a:rPr lang="en-US" sz="2400" dirty="0"/>
              <a:t>Office of Clinical Pharmacology, Office of Translational Sciences</a:t>
            </a:r>
            <a:br>
              <a:rPr lang="en-US" sz="2400" dirty="0"/>
            </a:br>
            <a:r>
              <a:rPr lang="en-US" sz="2400" dirty="0"/>
              <a:t>Center for Drug Evaluation and </a:t>
            </a:r>
            <a:r>
              <a:rPr lang="en-US" sz="2400" dirty="0" smtClean="0"/>
              <a:t>Research</a:t>
            </a:r>
          </a:p>
          <a:p>
            <a:r>
              <a:rPr lang="en-US" sz="2400" dirty="0"/>
              <a:t>E. David </a:t>
            </a:r>
            <a:r>
              <a:rPr lang="en-US" sz="2400" dirty="0" err="1" smtClean="0"/>
              <a:t>Litwack</a:t>
            </a:r>
            <a:endParaRPr lang="en-US" sz="2400" dirty="0"/>
          </a:p>
          <a:p>
            <a:pPr lvl="1"/>
            <a:r>
              <a:rPr lang="en-US" sz="2400" dirty="0" smtClean="0"/>
              <a:t>Personalized </a:t>
            </a:r>
            <a:r>
              <a:rPr lang="en-US" sz="2400" dirty="0"/>
              <a:t>Medicine </a:t>
            </a:r>
            <a:r>
              <a:rPr lang="en-US" sz="2400" dirty="0" smtClean="0"/>
              <a:t>Staff</a:t>
            </a:r>
          </a:p>
          <a:p>
            <a:pPr lvl="1"/>
            <a:r>
              <a:rPr lang="en-US" sz="2400" dirty="0" err="1" smtClean="0"/>
              <a:t>OIR</a:t>
            </a:r>
            <a:r>
              <a:rPr lang="en-US" sz="2400" dirty="0" smtClean="0"/>
              <a:t>/</a:t>
            </a:r>
            <a:r>
              <a:rPr lang="en-US" sz="2400" dirty="0" err="1" smtClean="0"/>
              <a:t>CDRH</a:t>
            </a:r>
            <a:r>
              <a:rPr lang="en-US" sz="2400" dirty="0" smtClean="0"/>
              <a:t>/FDA</a:t>
            </a:r>
          </a:p>
          <a:p>
            <a:pPr lvl="1"/>
            <a:r>
              <a:rPr lang="en-US" sz="2400" dirty="0" smtClean="0"/>
              <a:t>Review of variant databases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289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CPIC is cited in NIH’s Genetic Test Registry (GTR) for clinical pharmacogenetic tests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4375" b="12500"/>
          <a:stretch>
            <a:fillRect/>
          </a:stretch>
        </p:blipFill>
        <p:spPr bwMode="auto">
          <a:xfrm>
            <a:off x="0" y="1905000"/>
            <a:ext cx="9144000" cy="41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67600" y="4800600"/>
            <a:ext cx="1295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CPIC guideline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Allele function assignment with citations</a:t>
            </a:r>
          </a:p>
          <a:p>
            <a:r>
              <a:rPr lang="en-US" dirty="0" smtClean="0"/>
              <a:t>Implementation tables</a:t>
            </a:r>
          </a:p>
          <a:p>
            <a:pPr lvl="1"/>
            <a:r>
              <a:rPr lang="en-US" dirty="0" smtClean="0"/>
              <a:t>Possible diplotypes</a:t>
            </a:r>
          </a:p>
          <a:p>
            <a:pPr lvl="1"/>
            <a:r>
              <a:rPr lang="en-US" dirty="0" smtClean="0"/>
              <a:t>Interpretation notes</a:t>
            </a:r>
          </a:p>
          <a:p>
            <a:pPr lvl="1"/>
            <a:r>
              <a:rPr lang="en-US" dirty="0" smtClean="0"/>
              <a:t>Pre- and post-test alerts</a:t>
            </a:r>
          </a:p>
          <a:p>
            <a:r>
              <a:rPr lang="en-US" dirty="0" err="1" smtClean="0"/>
              <a:t>Allelle</a:t>
            </a:r>
            <a:r>
              <a:rPr lang="en-US" dirty="0" smtClean="0"/>
              <a:t> definition table</a:t>
            </a:r>
          </a:p>
          <a:p>
            <a:r>
              <a:rPr lang="en-US" dirty="0" smtClean="0"/>
              <a:t>Frequency tables</a:t>
            </a:r>
          </a:p>
          <a:p>
            <a:pPr lvl="1"/>
            <a:r>
              <a:rPr lang="en-US" dirty="0" smtClean="0"/>
              <a:t>Allele frequency by “race” group</a:t>
            </a:r>
          </a:p>
          <a:p>
            <a:pPr lvl="1"/>
            <a:r>
              <a:rPr lang="en-US" dirty="0" smtClean="0"/>
              <a:t>Diplotype frequency by “race”</a:t>
            </a:r>
          </a:p>
          <a:p>
            <a:pPr lvl="1"/>
            <a:r>
              <a:rPr lang="en-US" dirty="0" smtClean="0"/>
              <a:t>Phenotype frequency by “race”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Change log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4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CPIC resources page: implementers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30" t="7235" r="22163" b="5522"/>
          <a:stretch/>
        </p:blipFill>
        <p:spPr>
          <a:xfrm>
            <a:off x="228600" y="1295399"/>
            <a:ext cx="6172200" cy="52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8888" r="20000" b="28889"/>
          <a:stretch/>
        </p:blipFill>
        <p:spPr>
          <a:xfrm>
            <a:off x="-1" y="76200"/>
            <a:ext cx="95322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69136" y="1684905"/>
          <a:ext cx="5005728" cy="348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01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CPIC Conference Call Implementation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Cleveland Clinic</a:t>
            </a:r>
          </a:p>
          <a:p>
            <a:r>
              <a:rPr lang="en-US" dirty="0" smtClean="0"/>
              <a:t>Northshore Hospital, Chicago</a:t>
            </a:r>
          </a:p>
          <a:p>
            <a:r>
              <a:rPr lang="en-US" dirty="0" smtClean="0"/>
              <a:t>Mt. Sinai</a:t>
            </a:r>
          </a:p>
          <a:p>
            <a:r>
              <a:rPr lang="en-US" dirty="0" smtClean="0"/>
              <a:t>Center for Addiction and Mental Health, Toronto</a:t>
            </a:r>
          </a:p>
          <a:p>
            <a:r>
              <a:rPr lang="en-US" dirty="0" smtClean="0"/>
              <a:t>University of Florida Health</a:t>
            </a:r>
          </a:p>
          <a:p>
            <a:r>
              <a:rPr lang="en-US" dirty="0" smtClean="0"/>
              <a:t>St. Jude Children’s Research Hospital</a:t>
            </a:r>
          </a:p>
          <a:p>
            <a:r>
              <a:rPr lang="en-US" dirty="0" smtClean="0"/>
              <a:t>Vanderbilt University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3</a:t>
            </a:r>
            <a:r>
              <a:rPr lang="en-US" baseline="30000" dirty="0" smtClean="0"/>
              <a:t>rd</a:t>
            </a:r>
            <a:r>
              <a:rPr lang="en-US" dirty="0" smtClean="0"/>
              <a:t> party payers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8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een_lt_gold_1">
  <a:themeElements>
    <a:clrScheme name="green_lt_gold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_lt_gold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een_lt_gol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lt_gol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lt_gol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lt_gol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lt_gol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lt_gol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lt_gol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lt_gol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lt_gol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lt_gol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lt_gol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lt_gol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26359</TotalTime>
  <Words>1923</Words>
  <Application>Microsoft Office PowerPoint</Application>
  <PresentationFormat>On-screen Show (4:3)</PresentationFormat>
  <Paragraphs>283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Times New Roman</vt:lpstr>
      <vt:lpstr>Office Theme</vt:lpstr>
      <vt:lpstr>1_green_lt_gold_1</vt:lpstr>
      <vt:lpstr>1_Office Theme</vt:lpstr>
      <vt:lpstr>PowerPoint Presentation</vt:lpstr>
      <vt:lpstr>Agenda June 29, 2016</vt:lpstr>
      <vt:lpstr>FDA/CPIC</vt:lpstr>
      <vt:lpstr>CPIC guideline tables</vt:lpstr>
      <vt:lpstr>CPIC resources page: implementers</vt:lpstr>
      <vt:lpstr>PowerPoint Presentation</vt:lpstr>
      <vt:lpstr>PowerPoint Presentation</vt:lpstr>
      <vt:lpstr>CPIC Conference Call Implementation Presentations</vt:lpstr>
      <vt:lpstr>Engaging 3rd party payers</vt:lpstr>
      <vt:lpstr>STANDARDIZING TERMS FOR CLINICAL PHARMACOGENETIC TEST RESULTS: CONSENUS TERMS FROM THE CLINICAL PHARMACOGENETICS IMPLEMENTATION CONSORTIUM (CPIC)  </vt:lpstr>
      <vt:lpstr>Final Terms-Allele function</vt:lpstr>
      <vt:lpstr>Final Terms-Phenotype</vt:lpstr>
      <vt:lpstr>Next Steps </vt:lpstr>
      <vt:lpstr>CPIC guidelines in Foreign Languages</vt:lpstr>
      <vt:lpstr>Pharmacogenes for ACMG list</vt:lpstr>
      <vt:lpstr>Acknowledgements</vt:lpstr>
      <vt:lpstr>PowerPoint Presentation</vt:lpstr>
      <vt:lpstr>CPIC issues to discuss </vt:lpstr>
      <vt:lpstr>Guidelines.gov</vt:lpstr>
      <vt:lpstr>PowerPoint Presentation</vt:lpstr>
      <vt:lpstr>PowerPoint Presentation</vt:lpstr>
      <vt:lpstr>PowerPoint Presentation</vt:lpstr>
      <vt:lpstr>CPIC meetings</vt:lpstr>
      <vt:lpstr>PowerPoint Presentation</vt:lpstr>
      <vt:lpstr>PowerPoint Presentation</vt:lpstr>
      <vt:lpstr>PowerPoint Presentation</vt:lpstr>
      <vt:lpstr>PowerPoint Presentation</vt:lpstr>
      <vt:lpstr>CPIC guidelines linked to “Practice Guideline” filter on PubMed</vt:lpstr>
      <vt:lpstr>PowerPoint Presentation</vt:lpstr>
      <vt:lpstr>CPIC is cited in NIH’s Genetic Test Registry (GTR) for clinical pharmacogenetic tests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caudle</dc:creator>
  <cp:lastModifiedBy>Caudle, Kelly</cp:lastModifiedBy>
  <cp:revision>239</cp:revision>
  <cp:lastPrinted>2014-03-19T14:13:52Z</cp:lastPrinted>
  <dcterms:created xsi:type="dcterms:W3CDTF">2012-10-09T16:02:38Z</dcterms:created>
  <dcterms:modified xsi:type="dcterms:W3CDTF">2016-07-20T16:35:03Z</dcterms:modified>
</cp:coreProperties>
</file>