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53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102D8D-1EB7-4D81-B8C5-441EBE7916C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917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F4F91-35F6-4D10-8CE2-4DDE2BB7F3C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847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563309-A1EB-4ACE-8112-2BC40BFBF10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025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0DE8C4-6610-4731-BE24-BB541F42920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444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B4027-8D3F-499F-A5E9-38DAA5AB59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023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6A8CF8-760B-4E22-8667-78CFBDFE93F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281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9125D-7AAC-4C06-9FA0-149CF68E385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385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04E92-4791-46FA-B3ED-0C9EC952CD9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628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78DE20-D1E5-4F5D-8635-8DF2DB064DB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886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F46655-5F52-4732-8714-7F4413B893D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26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C6A7A5-C528-4496-AC94-9D32F28801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16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EC879-4EF0-4B84-931E-ACF25A93BC9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709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55AD7E-9ABA-45B5-A878-18F428B78219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366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81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838200"/>
            <a:ext cx="7769225" cy="553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524000" y="74613"/>
            <a:ext cx="9144000" cy="71596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2000" b="1" kern="0" dirty="0">
                <a:solidFill>
                  <a:srgbClr val="1F497D"/>
                </a:solidFill>
                <a:latin typeface="Gill Sans MT" panose="020B0502020104020203" pitchFamily="34" charset="0"/>
              </a:rPr>
              <a:t>GWAS of Mercaptopurine Tolerable Dosage in ALL patients</a:t>
            </a:r>
          </a:p>
        </p:txBody>
      </p:sp>
      <p:sp>
        <p:nvSpPr>
          <p:cNvPr id="2" name="Rectangle 1"/>
          <p:cNvSpPr/>
          <p:nvPr/>
        </p:nvSpPr>
        <p:spPr>
          <a:xfrm>
            <a:off x="2209800" y="3625851"/>
            <a:ext cx="7315200" cy="2378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511086" y="6550026"/>
            <a:ext cx="38813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rgbClr val="FFFFFF">
                    <a:lumMod val="65000"/>
                  </a:srgbClr>
                </a:solidFill>
                <a:latin typeface="Gill Sans MT"/>
                <a:cs typeface="Gill Sans MT"/>
              </a:rPr>
              <a:t>Yang et al., </a:t>
            </a:r>
            <a:r>
              <a:rPr lang="en-US" sz="1200" i="1" dirty="0">
                <a:solidFill>
                  <a:srgbClr val="FFFFFF">
                    <a:lumMod val="65000"/>
                  </a:srgbClr>
                </a:solidFill>
                <a:latin typeface="Gill Sans MT"/>
                <a:cs typeface="Gill Sans MT"/>
              </a:rPr>
              <a:t>J </a:t>
            </a:r>
            <a:r>
              <a:rPr lang="en-US" sz="1200" i="1" dirty="0" err="1">
                <a:solidFill>
                  <a:srgbClr val="FFFFFF">
                    <a:lumMod val="65000"/>
                  </a:srgbClr>
                </a:solidFill>
                <a:latin typeface="Gill Sans MT"/>
                <a:cs typeface="Gill Sans MT"/>
              </a:rPr>
              <a:t>Clin</a:t>
            </a:r>
            <a:r>
              <a:rPr lang="en-US" sz="1200" i="1" dirty="0">
                <a:solidFill>
                  <a:srgbClr val="FFFFFF">
                    <a:lumMod val="65000"/>
                  </a:srgbClr>
                </a:solidFill>
                <a:latin typeface="Gill Sans MT"/>
                <a:cs typeface="Gill Sans MT"/>
              </a:rPr>
              <a:t> </a:t>
            </a:r>
            <a:r>
              <a:rPr lang="en-US" sz="1200" i="1" dirty="0" err="1">
                <a:solidFill>
                  <a:srgbClr val="FFFFFF">
                    <a:lumMod val="65000"/>
                  </a:srgbClr>
                </a:solidFill>
                <a:latin typeface="Gill Sans MT"/>
                <a:cs typeface="Gill Sans MT"/>
              </a:rPr>
              <a:t>Oncol</a:t>
            </a:r>
            <a:r>
              <a:rPr lang="en-US" sz="1200" i="1" dirty="0">
                <a:solidFill>
                  <a:srgbClr val="FFFFFF">
                    <a:lumMod val="65000"/>
                  </a:srgbClr>
                </a:solidFill>
                <a:latin typeface="Gill Sans MT"/>
                <a:cs typeface="Gill Sans MT"/>
              </a:rPr>
              <a:t> 2015, Moriyama et al, Nat. Genet. 2016</a:t>
            </a:r>
            <a:endParaRPr lang="en-US" sz="1200" dirty="0">
              <a:solidFill>
                <a:srgbClr val="FFFFFF">
                  <a:lumMod val="65000"/>
                </a:srgbClr>
              </a:solidFill>
              <a:latin typeface="Gill Sans MT"/>
              <a:cs typeface="Gill Sans M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0" y="3810000"/>
            <a:ext cx="4474656" cy="2143568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 bwMode="auto">
          <a:xfrm>
            <a:off x="4577038" y="1223503"/>
            <a:ext cx="808602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7203556" y="1277662"/>
            <a:ext cx="887499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9" name="Picture 1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4134" y="4881785"/>
            <a:ext cx="1066800" cy="743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546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1" y="1066800"/>
            <a:ext cx="8770337" cy="542515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00401" y="152401"/>
            <a:ext cx="58545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rgbClr val="336699"/>
                </a:solidFill>
              </a:rPr>
              <a:t>Adjusting first dose of 6MP on Day 22</a:t>
            </a:r>
          </a:p>
          <a:p>
            <a:pPr algn="ctr"/>
            <a:r>
              <a:rPr lang="en-US" sz="2400" dirty="0">
                <a:solidFill>
                  <a:srgbClr val="336699"/>
                </a:solidFill>
              </a:rPr>
              <a:t>Based on TPMT and NUDT15 Genotypes</a:t>
            </a:r>
          </a:p>
        </p:txBody>
      </p:sp>
    </p:spTree>
    <p:extLst>
      <p:ext uri="{BB962C8B-B14F-4D97-AF65-F5344CB8AC3E}">
        <p14:creationId xmlns:p14="http://schemas.microsoft.com/office/powerpoint/2010/main" val="69322622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Gill Sans MT</vt:lpstr>
      <vt:lpstr>1_Default Design</vt:lpstr>
      <vt:lpstr>PowerPoint Presentation</vt:lpstr>
      <vt:lpstr>PowerPoint Presentation</vt:lpstr>
    </vt:vector>
  </TitlesOfParts>
  <Company>SJCRH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Relling, Mary</dc:creator>
  <cp:lastModifiedBy>Caudle, Kelly</cp:lastModifiedBy>
  <cp:revision>1</cp:revision>
  <dcterms:created xsi:type="dcterms:W3CDTF">2016-11-04T16:30:04Z</dcterms:created>
  <dcterms:modified xsi:type="dcterms:W3CDTF">2016-11-21T17:22:07Z</dcterms:modified>
</cp:coreProperties>
</file>