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8" r:id="rId2"/>
    <p:sldId id="256" r:id="rId3"/>
    <p:sldId id="275" r:id="rId4"/>
    <p:sldId id="276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7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mmal, Roseann" initials="GR" lastIdx="0" clrIdx="0">
    <p:extLst>
      <p:ext uri="{19B8F6BF-5375-455C-9EA6-DF929625EA0E}">
        <p15:presenceInfo xmlns:p15="http://schemas.microsoft.com/office/powerpoint/2012/main" userId="S-1-5-21-1605523419-404293322-1556899496-967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72890" autoAdjust="0"/>
  </p:normalViewPr>
  <p:slideViewPr>
    <p:cSldViewPr snapToGrid="0">
      <p:cViewPr varScale="1">
        <p:scale>
          <a:sx n="85" d="100"/>
          <a:sy n="85" d="100"/>
        </p:scale>
        <p:origin x="14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ose%202015\CPIC%20Job\CYP2D6%20STAR%2010%20Paper\Copy%20of%20SurveySummary_05232017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Rose%202015\CPIC%20Job\CYP2D6%20STAR%2010%20Paper\Copy%20of%20SurveySummary_05232017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489817517077707E-2"/>
          <c:y val="7.055652511229156E-2"/>
          <c:w val="0.39343611265101924"/>
          <c:h val="0.87754828838775345"/>
        </c:manualLayout>
      </c:layout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tx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C000"/>
              </a:solidFill>
              <a:ln>
                <a:solidFill>
                  <a:schemeClr val="tx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tx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92D050"/>
              </a:solidFill>
              <a:ln>
                <a:solidFill>
                  <a:schemeClr val="tx1"/>
                </a:solidFill>
              </a:ln>
              <a:effectLst/>
            </c:spPr>
          </c:dPt>
          <c:dPt>
            <c:idx val="5"/>
            <c:bubble3D val="0"/>
            <c:spPr>
              <a:solidFill>
                <a:srgbClr val="00B0F0"/>
              </a:solidFill>
              <a:ln>
                <a:solidFill>
                  <a:schemeClr val="tx1"/>
                </a:solidFill>
              </a:ln>
              <a:effectLst/>
            </c:spPr>
          </c:dPt>
          <c:dPt>
            <c:idx val="6"/>
            <c:bubble3D val="0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  <a:effectLst/>
            </c:spPr>
          </c:dPt>
          <c:cat>
            <c:strRef>
              <c:f>'Question 6'!$A$4:$A$10</c:f>
              <c:strCache>
                <c:ptCount val="7"/>
                <c:pt idx="0">
                  <c:v>for profit hospital or clinic (n = 0)</c:v>
                </c:pt>
                <c:pt idx="1">
                  <c:v>nonprofit or academic hospital or clinic (n = 13)</c:v>
                </c:pt>
                <c:pt idx="2">
                  <c:v>reference/clinical laboratory (n = 4)</c:v>
                </c:pt>
                <c:pt idx="3">
                  <c:v>educational or research resource (n = 0)</c:v>
                </c:pt>
                <c:pt idx="4">
                  <c:v>university (n = 5)</c:v>
                </c:pt>
                <c:pt idx="5">
                  <c:v>research or clinical institute (n = 2)</c:v>
                </c:pt>
                <c:pt idx="6">
                  <c:v>laboratory test interpretation service (n = 3)</c:v>
                </c:pt>
              </c:strCache>
            </c:strRef>
          </c:cat>
          <c:val>
            <c:numRef>
              <c:f>'Question 6'!$C$4:$C$10</c:f>
              <c:numCache>
                <c:formatCode>0.0%</c:formatCode>
                <c:ptCount val="7"/>
                <c:pt idx="0">
                  <c:v>0</c:v>
                </c:pt>
                <c:pt idx="1">
                  <c:v>0.48100000000000004</c:v>
                </c:pt>
                <c:pt idx="2">
                  <c:v>0.14800000000000002</c:v>
                </c:pt>
                <c:pt idx="3">
                  <c:v>0</c:v>
                </c:pt>
                <c:pt idx="4">
                  <c:v>0.185</c:v>
                </c:pt>
                <c:pt idx="5">
                  <c:v>7.400000000000001E-2</c:v>
                </c:pt>
                <c:pt idx="6">
                  <c:v>0.111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rgbClr val="EEEEEE"/>
        </a:solidFill>
        <a:ln w="25400">
          <a:noFill/>
        </a:ln>
        <a:effectLst/>
      </c:spPr>
    </c:plotArea>
    <c:legend>
      <c:legendPos val="r"/>
      <c:legendEntry>
        <c:idx val="0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46067586946263062"/>
          <c:y val="4.8104465513661349E-2"/>
          <c:w val="0.52543691900287259"/>
          <c:h val="0.91366165343638384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000000"/>
              </a:solidFill>
              <a:latin typeface="Microsoft Sans Serif"/>
              <a:ea typeface="Microsoft Sans Serif"/>
              <a:cs typeface="Microsoft Sans Serif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rgbClr val="EEEEEE"/>
    </a:solidFill>
    <a:ln w="3175" cap="flat" cmpd="sng" algn="ctr">
      <a:solidFill>
        <a:srgbClr val="000000"/>
      </a:solidFill>
      <a:prstDash val="solid"/>
      <a:miter lim="800000"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Microsoft Sans Serif"/>
          <a:ea typeface="Microsoft Sans Serif"/>
          <a:cs typeface="Microsoft Sans Serif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740575923930237E-2"/>
          <c:y val="0.10074126994648749"/>
          <c:w val="0.37838697431545593"/>
          <c:h val="0.86485063880633595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00B0F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'Question 7'!$A$4:$A$8</c:f>
              <c:strCache>
                <c:ptCount val="5"/>
                <c:pt idx="0">
                  <c:v>0%-5% (n = 2)</c:v>
                </c:pt>
                <c:pt idx="1">
                  <c:v>6%-25% (n = 13)</c:v>
                </c:pt>
                <c:pt idx="2">
                  <c:v>26%-50% (n = 5)</c:v>
                </c:pt>
                <c:pt idx="3">
                  <c:v>51%-75% (n = 6)</c:v>
                </c:pt>
                <c:pt idx="4">
                  <c:v>76%-100% (n = 1)</c:v>
                </c:pt>
              </c:strCache>
            </c:strRef>
          </c:cat>
          <c:val>
            <c:numRef>
              <c:f>'Question 7'!$C$4:$C$8</c:f>
              <c:numCache>
                <c:formatCode>0.0%</c:formatCode>
                <c:ptCount val="5"/>
                <c:pt idx="0">
                  <c:v>7.400000000000001E-2</c:v>
                </c:pt>
                <c:pt idx="1">
                  <c:v>0.48100000000000004</c:v>
                </c:pt>
                <c:pt idx="2">
                  <c:v>0.185</c:v>
                </c:pt>
                <c:pt idx="3">
                  <c:v>0.222</c:v>
                </c:pt>
                <c:pt idx="4">
                  <c:v>3.7000000000000005E-2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rgbClr val="EEEEEE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58716236653618126"/>
          <c:y val="7.7812476216429879E-2"/>
          <c:w val="0.34774708519867092"/>
          <c:h val="0.8392181557943528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2800" b="0" i="0" u="none" strike="noStrike" baseline="0">
              <a:solidFill>
                <a:srgbClr val="000000"/>
              </a:solidFill>
              <a:latin typeface="Microsoft Sans Serif"/>
              <a:ea typeface="Microsoft Sans Serif"/>
              <a:cs typeface="Microsoft Sans Serif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rgbClr val="EEEEEE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Microsoft Sans Serif"/>
          <a:ea typeface="Microsoft Sans Serif"/>
          <a:cs typeface="Microsoft Sans Serif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Others</c:v>
                </c:pt>
                <c:pt idx="1">
                  <c:v>*41</c:v>
                </c:pt>
                <c:pt idx="2">
                  <c:v>*29</c:v>
                </c:pt>
                <c:pt idx="3">
                  <c:v>*17</c:v>
                </c:pt>
                <c:pt idx="4">
                  <c:v>*10</c:v>
                </c:pt>
                <c:pt idx="5">
                  <c:v>*9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</c:v>
                </c:pt>
                <c:pt idx="1">
                  <c:v>5</c:v>
                </c:pt>
                <c:pt idx="2">
                  <c:v>0</c:v>
                </c:pt>
                <c:pt idx="3">
                  <c:v>1</c:v>
                </c:pt>
                <c:pt idx="4">
                  <c:v>11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Others</c:v>
                </c:pt>
                <c:pt idx="1">
                  <c:v>*41</c:v>
                </c:pt>
                <c:pt idx="2">
                  <c:v>*29</c:v>
                </c:pt>
                <c:pt idx="3">
                  <c:v>*17</c:v>
                </c:pt>
                <c:pt idx="4">
                  <c:v>*10</c:v>
                </c:pt>
                <c:pt idx="5">
                  <c:v>*9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</c:v>
                </c:pt>
                <c:pt idx="1">
                  <c:v>5</c:v>
                </c:pt>
                <c:pt idx="2">
                  <c:v>10</c:v>
                </c:pt>
                <c:pt idx="3">
                  <c:v>10</c:v>
                </c:pt>
                <c:pt idx="4">
                  <c:v>2</c:v>
                </c:pt>
                <c:pt idx="5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7486608"/>
        <c:axId val="437487000"/>
      </c:barChart>
      <c:catAx>
        <c:axId val="437486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87000"/>
        <c:crosses val="autoZero"/>
        <c:auto val="1"/>
        <c:lblAlgn val="ctr"/>
        <c:lblOffset val="100"/>
        <c:noMultiLvlLbl val="0"/>
      </c:catAx>
      <c:valAx>
        <c:axId val="437487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86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8345815109939489"/>
          <c:y val="9.7565177653934368E-2"/>
          <c:w val="0.29896593669871202"/>
          <c:h val="0.7310088652251167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New allele function group (AS = 0.25) + new phenotype (AS = 0.5)  between IM and PM</c:v>
                </c:pt>
                <c:pt idx="1">
                  <c:v>Use Gaedigk AS as is, but have separate recommendations based on AS</c:v>
                </c:pt>
                <c:pt idx="2">
                  <c:v>AS 0.5-1= IMs, receive same recommendation</c:v>
                </c:pt>
                <c:pt idx="3">
                  <c:v>AS = 1 as IMs + new phenotype (AS = 0.5) between IM and PM</c:v>
                </c:pt>
                <c:pt idx="4">
                  <c:v>New allele function group (AS = 0.25)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New allele function group (AS = 0.25) + new phenotype (AS = 0.5)  between IM and PM</c:v>
                </c:pt>
                <c:pt idx="1">
                  <c:v>Use Gaedigk AS as is, but have separate recommendations based on AS</c:v>
                </c:pt>
                <c:pt idx="2">
                  <c:v>AS 0.5-1= IMs, receive same recommendation</c:v>
                </c:pt>
                <c:pt idx="3">
                  <c:v>AS = 1 as IMs + new phenotype (AS = 0.5) between IM and PM</c:v>
                </c:pt>
                <c:pt idx="4">
                  <c:v>New allele function group (AS = 0.25)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</c:v>
                </c:pt>
                <c:pt idx="1">
                  <c:v>8</c:v>
                </c:pt>
                <c:pt idx="2">
                  <c:v>3</c:v>
                </c:pt>
                <c:pt idx="3">
                  <c:v>8</c:v>
                </c:pt>
                <c:pt idx="4">
                  <c:v>12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New allele function group (AS = 0.25) + new phenotype (AS = 0.5)  between IM and PM</c:v>
                </c:pt>
                <c:pt idx="1">
                  <c:v>Use Gaedigk AS as is, but have separate recommendations based on AS</c:v>
                </c:pt>
                <c:pt idx="2">
                  <c:v>AS 0.5-1= IMs, receive same recommendation</c:v>
                </c:pt>
                <c:pt idx="3">
                  <c:v>AS = 1 as IMs + new phenotype (AS = 0.5) between IM and PM</c:v>
                </c:pt>
                <c:pt idx="4">
                  <c:v>New allele function group (AS = 0.25)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</c:v>
                </c:pt>
                <c:pt idx="1">
                  <c:v>8</c:v>
                </c:pt>
                <c:pt idx="2">
                  <c:v>13</c:v>
                </c:pt>
                <c:pt idx="3">
                  <c:v>12</c:v>
                </c:pt>
                <c:pt idx="4">
                  <c:v>10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New allele function group (AS = 0.25) + new phenotype (AS = 0.5)  between IM and PM</c:v>
                </c:pt>
                <c:pt idx="1">
                  <c:v>Use Gaedigk AS as is, but have separate recommendations based on AS</c:v>
                </c:pt>
                <c:pt idx="2">
                  <c:v>AS 0.5-1= IMs, receive same recommendation</c:v>
                </c:pt>
                <c:pt idx="3">
                  <c:v>AS = 1 as IMs + new phenotype (AS = 0.5) between IM and PM</c:v>
                </c:pt>
                <c:pt idx="4">
                  <c:v>New allele function group (AS = 0.25)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4</c:v>
                </c:pt>
                <c:pt idx="1">
                  <c:v>8</c:v>
                </c:pt>
                <c:pt idx="2">
                  <c:v>8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7488960"/>
        <c:axId val="437489352"/>
      </c:barChart>
      <c:catAx>
        <c:axId val="437488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89352"/>
        <c:crosses val="autoZero"/>
        <c:auto val="1"/>
        <c:lblAlgn val="ctr"/>
        <c:lblOffset val="100"/>
        <c:noMultiLvlLbl val="0"/>
      </c:catAx>
      <c:valAx>
        <c:axId val="437489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88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698959070319134"/>
          <c:y val="0.9118088421218733"/>
          <c:w val="0.47990850212622155"/>
          <c:h val="7.03418741127385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DFCBB-C8C4-4544-9459-9BEA5F87974F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D46F6-CE31-4C35-8D29-D6EEB51F3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7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6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94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3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6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6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7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7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6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0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1F541-D7C9-41B9-A846-6CC426E1D33C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CAB1A-7FD0-45B3-BC14-C4712CD6E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8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5311" y="161819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8800" dirty="0" smtClean="0"/>
              <a:t>Please mute your phone or computer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98906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88576" y="0"/>
            <a:ext cx="10865223" cy="1210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bg1"/>
                </a:solidFill>
              </a:rPr>
              <a:t>Q4: Which alleles should be downgraded to AS 0.25? </a:t>
            </a: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1736157931"/>
              </p:ext>
            </p:extLst>
          </p:nvPr>
        </p:nvGraphicFramePr>
        <p:xfrm>
          <a:off x="229936" y="1327551"/>
          <a:ext cx="11732127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10951410" y="6321103"/>
            <a:ext cx="1010653" cy="4251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</a:t>
            </a:r>
            <a:r>
              <a:rPr lang="en-US" sz="2400" b="1" dirty="0" smtClean="0">
                <a:solidFill>
                  <a:schemeClr val="tx1"/>
                </a:solidFill>
              </a:rPr>
              <a:t> = 14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69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8576" y="0"/>
            <a:ext cx="10865223" cy="1210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bg1"/>
                </a:solidFill>
              </a:rPr>
              <a:t>Q5: Which method to convert genotype to phenotype?</a:t>
            </a: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725833312"/>
              </p:ext>
            </p:extLst>
          </p:nvPr>
        </p:nvGraphicFramePr>
        <p:xfrm>
          <a:off x="-2662990" y="960639"/>
          <a:ext cx="14854990" cy="5728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048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Allele Activity score vs Percentage Activity</a:t>
            </a:r>
          </a:p>
          <a:p>
            <a:endParaRPr lang="en-US" sz="4800" dirty="0"/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54174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Survey 2: Will focus on options where more than 40% agreed:</a:t>
            </a:r>
          </a:p>
          <a:p>
            <a:pPr lvl="1"/>
            <a:r>
              <a:rPr lang="en-US" sz="3200" dirty="0" smtClean="0"/>
              <a:t>Working with DPWG to come up with recommendations to bring to the group.</a:t>
            </a:r>
            <a:endParaRPr lang="en-US" sz="3200" dirty="0"/>
          </a:p>
          <a:p>
            <a:pPr lvl="1"/>
            <a:endParaRPr lang="en-US" sz="3200" dirty="0" smtClean="0"/>
          </a:p>
          <a:p>
            <a:pPr lvl="1"/>
            <a:endParaRPr lang="en-US" sz="3200" dirty="0" smtClean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2149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1861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CYP2D6 Genotype to Phenotype Standardization </a:t>
            </a:r>
            <a:r>
              <a:rPr lang="en-US" dirty="0"/>
              <a:t>P</a:t>
            </a:r>
            <a:r>
              <a:rPr lang="en-US" dirty="0" smtClean="0"/>
              <a:t>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22879"/>
            <a:ext cx="9144000" cy="1655762"/>
          </a:xfrm>
        </p:spPr>
        <p:txBody>
          <a:bodyPr>
            <a:normAutofit/>
          </a:bodyPr>
          <a:lstStyle/>
          <a:p>
            <a:r>
              <a:rPr lang="en-US" sz="4000" i="1" dirty="0" smtClean="0"/>
              <a:t>Survey 1 Results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17941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dirty="0" smtClean="0"/>
              <a:t>Determine </a:t>
            </a:r>
            <a:r>
              <a:rPr lang="en-US" sz="4000" dirty="0"/>
              <a:t>a strategy for defining CYP2D6 phenotype based on genotype using a modified Delphi method</a:t>
            </a:r>
            <a:r>
              <a:rPr lang="en-US" sz="4000" dirty="0" smtClean="0"/>
              <a:t>.</a:t>
            </a:r>
          </a:p>
          <a:p>
            <a:pPr marL="0" lvl="0" indent="0">
              <a:buNone/>
            </a:pPr>
            <a:endParaRPr lang="en-US" sz="4000" dirty="0"/>
          </a:p>
          <a:p>
            <a:pPr lvl="0"/>
            <a:r>
              <a:rPr lang="en-US" sz="4000" dirty="0"/>
              <a:t>Standardize phenotype definitions across CPIC and DPWG guideline and external groups.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10666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714376"/>
            <a:ext cx="7867650" cy="57435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278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88577" y="0"/>
            <a:ext cx="10515600" cy="121023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Demographics: Workplace setting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1207571"/>
              </p:ext>
            </p:extLst>
          </p:nvPr>
        </p:nvGraphicFramePr>
        <p:xfrm>
          <a:off x="639325" y="1612230"/>
          <a:ext cx="10913350" cy="4892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753979" y="6015790"/>
            <a:ext cx="1010653" cy="4251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</a:t>
            </a:r>
            <a:r>
              <a:rPr lang="en-US" sz="2400" b="1" dirty="0" smtClean="0">
                <a:solidFill>
                  <a:schemeClr val="tx1"/>
                </a:solidFill>
              </a:rPr>
              <a:t> = 27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29262" y="3473876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48.2%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021305" y="5027988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14.8%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30968" y="4034229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18.5%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259305" y="2831743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7.4%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917031" y="2196508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11.1%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5559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8577" y="0"/>
            <a:ext cx="10515600" cy="1210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Demographics: % of work involving CYP2D6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2267277"/>
              </p:ext>
            </p:extLst>
          </p:nvPr>
        </p:nvGraphicFramePr>
        <p:xfrm>
          <a:off x="639324" y="1617245"/>
          <a:ext cx="10913351" cy="4887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882315" y="5863990"/>
            <a:ext cx="1010653" cy="4251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</a:t>
            </a:r>
            <a:r>
              <a:rPr lang="en-US" sz="2400" b="1" dirty="0" smtClean="0">
                <a:solidFill>
                  <a:schemeClr val="tx1"/>
                </a:solidFill>
              </a:rPr>
              <a:t> = 27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1346" y="2188443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7.4%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195009" y="4054370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48.2%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957133" y="4639145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18.5%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957133" y="3027813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22.2%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799347" y="1633286"/>
            <a:ext cx="1267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3.7%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77083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8577" y="0"/>
            <a:ext cx="10515600" cy="1210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bg1"/>
                </a:solidFill>
              </a:rPr>
              <a:t>Q1: Clinically significant difference between AS 1 and 2?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16367"/>
          <a:stretch/>
        </p:blipFill>
        <p:spPr>
          <a:xfrm>
            <a:off x="677698" y="1244935"/>
            <a:ext cx="11128810" cy="263080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302334" y="2939530"/>
            <a:ext cx="1010653" cy="4251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</a:t>
            </a:r>
            <a:r>
              <a:rPr lang="en-US" sz="2400" b="1" dirty="0" smtClean="0">
                <a:solidFill>
                  <a:schemeClr val="tx1"/>
                </a:solidFill>
              </a:rPr>
              <a:t> = 27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09414" y="1739533"/>
            <a:ext cx="2069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92.6% (n = 25)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288899" y="2729568"/>
            <a:ext cx="2069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7.4% (n = 2)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23332" y="1739534"/>
            <a:ext cx="6929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YES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23332" y="2709702"/>
            <a:ext cx="6929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NO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1667" y="4184190"/>
            <a:ext cx="11633660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Substrate-specific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Protein expression as well as functional activity is significantly reduced in AS 1 vs. AS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Definitely PK differences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PK differences may or may not equate to clinical differences (drug-specific – depends on therapeutic index)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Strongest difference between *10/*10 and *1/*1 (difference may not exist if *10 is not included in analysis)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Appears to be difference when *10 included in analysis, but not in studies that do not include *10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AS 1 may be more prone to interactions with CYP2D6 inhibitor vs. AS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If difference wasn’t found, it was due to small sample size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0671" y="3784080"/>
            <a:ext cx="2769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Select comments: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625838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8576" y="0"/>
            <a:ext cx="10865223" cy="1210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bg1"/>
                </a:solidFill>
              </a:rPr>
              <a:t>Q2: Clinically significant difference between AS 0.5 and 1?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12980"/>
          <a:stretch/>
        </p:blipFill>
        <p:spPr>
          <a:xfrm>
            <a:off x="459856" y="1412529"/>
            <a:ext cx="11162475" cy="253409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9856" y="1794871"/>
            <a:ext cx="6929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YES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9856" y="2731527"/>
            <a:ext cx="6929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NO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207335" y="1785061"/>
            <a:ext cx="2069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77.8% (n = 21)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617136" y="2727704"/>
            <a:ext cx="2069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22.2% (n = 6)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10412236" y="2905610"/>
            <a:ext cx="1010653" cy="4251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</a:t>
            </a:r>
            <a:r>
              <a:rPr lang="en-US" sz="2400" b="1" dirty="0" smtClean="0">
                <a:solidFill>
                  <a:schemeClr val="tx1"/>
                </a:solidFill>
              </a:rPr>
              <a:t> = 27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024" y="4196137"/>
            <a:ext cx="11162475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Substrate-specific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Difficult to determine from available data – need more research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Studies that show a difference have a larger sample size than studies that don’t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Less data to support difference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May be statistical difference but likely no clinical difference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Best to distinguish between the two to account for the cases where the difference may be relevant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Recommend keeping phenotypes as detailed as possible to avoid discrepancies between studies that can complicate interpretation when various genotype combinations are pooled in same phenotype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576" y="3811525"/>
            <a:ext cx="2863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Select comments: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760096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8576" y="0"/>
            <a:ext cx="10865223" cy="1210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bg1"/>
                </a:solidFill>
              </a:rPr>
              <a:t>Q3: Downgrade certain alleles from AS 0.5 to AS 0.25?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2601" r="14208"/>
          <a:stretch/>
        </p:blipFill>
        <p:spPr>
          <a:xfrm>
            <a:off x="1014306" y="1806301"/>
            <a:ext cx="10451787" cy="27881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2542" y="2260627"/>
            <a:ext cx="6929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NO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2542" y="3344295"/>
            <a:ext cx="6929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YES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73196" y="3344295"/>
            <a:ext cx="2069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51.8% (n = 14)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196445" y="2260627"/>
            <a:ext cx="2069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48.2% (n = 13)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10286907" y="3593403"/>
            <a:ext cx="1010653" cy="4251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n</a:t>
            </a:r>
            <a:r>
              <a:rPr lang="en-US" sz="2400" b="1" dirty="0" smtClean="0">
                <a:solidFill>
                  <a:schemeClr val="tx1"/>
                </a:solidFill>
              </a:rPr>
              <a:t> = 27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1732110" y="3620943"/>
            <a:ext cx="15499" cy="1295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309219" y="5048765"/>
            <a:ext cx="102923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Participants who believe certain alleles should be downgraded were prompted to answer the following question about which alleles should be classified as </a:t>
            </a:r>
            <a:r>
              <a:rPr lang="en-US" sz="2400" dirty="0" err="1" smtClean="0"/>
              <a:t>AS</a:t>
            </a:r>
            <a:r>
              <a:rPr lang="en-US" sz="2400" dirty="0" smtClean="0"/>
              <a:t> 0.25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5784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459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Please mute your phone or computer</vt:lpstr>
      <vt:lpstr>CYP2D6 Genotype to Phenotype Standardization Project</vt:lpstr>
      <vt:lpstr>Project Objectives</vt:lpstr>
      <vt:lpstr>PowerPoint Presentation</vt:lpstr>
      <vt:lpstr>Demographics: Workplace setting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Last call</vt:lpstr>
      <vt:lpstr>Next steps</vt:lpstr>
    </vt:vector>
  </TitlesOfParts>
  <Company>SJCRH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CYP2D6 genotype to phenotype standardization project</dc:title>
  <dc:creator>Caudle, Kelly</dc:creator>
  <cp:lastModifiedBy>Caudle, Kelly</cp:lastModifiedBy>
  <cp:revision>36</cp:revision>
  <dcterms:created xsi:type="dcterms:W3CDTF">2017-05-12T19:11:07Z</dcterms:created>
  <dcterms:modified xsi:type="dcterms:W3CDTF">2017-09-07T14:53:59Z</dcterms:modified>
</cp:coreProperties>
</file>