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0888" autoAdjust="0"/>
  </p:normalViewPr>
  <p:slideViewPr>
    <p:cSldViewPr snapToGrid="0">
      <p:cViewPr varScale="1">
        <p:scale>
          <a:sx n="103" d="100"/>
          <a:sy n="103" d="100"/>
        </p:scale>
        <p:origin x="15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CPIC Attendance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Attendees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Sheet1!$A$2:$A$34</c:f>
              <c:strCache>
                <c:ptCount val="33"/>
                <c:pt idx="0">
                  <c:v>Jul., 2014</c:v>
                </c:pt>
                <c:pt idx="1">
                  <c:v>Sept., 2014</c:v>
                </c:pt>
                <c:pt idx="2">
                  <c:v>Oct., 2014</c:v>
                </c:pt>
                <c:pt idx="3">
                  <c:v>Nov., 2014</c:v>
                </c:pt>
                <c:pt idx="4">
                  <c:v>Dec., 2014</c:v>
                </c:pt>
                <c:pt idx="5">
                  <c:v>Feb., 2015</c:v>
                </c:pt>
                <c:pt idx="6">
                  <c:v>Mar., 2015</c:v>
                </c:pt>
                <c:pt idx="7">
                  <c:v>Apr., 2015</c:v>
                </c:pt>
                <c:pt idx="8">
                  <c:v>May, 2015</c:v>
                </c:pt>
                <c:pt idx="9">
                  <c:v>Jul., 2015</c:v>
                </c:pt>
                <c:pt idx="10">
                  <c:v>Aug., 2015</c:v>
                </c:pt>
                <c:pt idx="11">
                  <c:v>Sept., 2015</c:v>
                </c:pt>
                <c:pt idx="12">
                  <c:v>Oct., 2015</c:v>
                </c:pt>
                <c:pt idx="13">
                  <c:v>Nov., 2015</c:v>
                </c:pt>
                <c:pt idx="14">
                  <c:v>Dec., 2015</c:v>
                </c:pt>
                <c:pt idx="15">
                  <c:v>Jan., 2016</c:v>
                </c:pt>
                <c:pt idx="16">
                  <c:v>Feb., 2016</c:v>
                </c:pt>
                <c:pt idx="17">
                  <c:v>Mar., 2016</c:v>
                </c:pt>
                <c:pt idx="18">
                  <c:v>Apr., 2016</c:v>
                </c:pt>
                <c:pt idx="19">
                  <c:v>May. 2016</c:v>
                </c:pt>
                <c:pt idx="20">
                  <c:v>Jun., 2016</c:v>
                </c:pt>
                <c:pt idx="21">
                  <c:v>Aug., 2016</c:v>
                </c:pt>
                <c:pt idx="22">
                  <c:v>Sept., 2016</c:v>
                </c:pt>
                <c:pt idx="23">
                  <c:v>Oct., 2016</c:v>
                </c:pt>
                <c:pt idx="24">
                  <c:v>Nov., 2016</c:v>
                </c:pt>
                <c:pt idx="25">
                  <c:v>Dec., 2016</c:v>
                </c:pt>
                <c:pt idx="26">
                  <c:v>Jan., 2017</c:v>
                </c:pt>
                <c:pt idx="27">
                  <c:v>Feb., 2017</c:v>
                </c:pt>
                <c:pt idx="28">
                  <c:v>Mar., 2017</c:v>
                </c:pt>
                <c:pt idx="29">
                  <c:v>Apr., 2017</c:v>
                </c:pt>
                <c:pt idx="30">
                  <c:v>May., 2017</c:v>
                </c:pt>
                <c:pt idx="31">
                  <c:v>Jun., 2017</c:v>
                </c:pt>
                <c:pt idx="32">
                  <c:v>Jul., 2017</c:v>
                </c:pt>
              </c:strCache>
            </c:strRef>
          </c:cat>
          <c:val>
            <c:numRef>
              <c:f>Sheet1!$B$2:$B$34</c:f>
              <c:numCache>
                <c:formatCode>General</c:formatCode>
                <c:ptCount val="33"/>
                <c:pt idx="0">
                  <c:v>23</c:v>
                </c:pt>
                <c:pt idx="1">
                  <c:v>38</c:v>
                </c:pt>
                <c:pt idx="2">
                  <c:v>27</c:v>
                </c:pt>
                <c:pt idx="3">
                  <c:v>41</c:v>
                </c:pt>
                <c:pt idx="4">
                  <c:v>32</c:v>
                </c:pt>
                <c:pt idx="5">
                  <c:v>42</c:v>
                </c:pt>
                <c:pt idx="6">
                  <c:v>31</c:v>
                </c:pt>
                <c:pt idx="7">
                  <c:v>50</c:v>
                </c:pt>
                <c:pt idx="8">
                  <c:v>46</c:v>
                </c:pt>
                <c:pt idx="9">
                  <c:v>43</c:v>
                </c:pt>
                <c:pt idx="10">
                  <c:v>50</c:v>
                </c:pt>
                <c:pt idx="11">
                  <c:v>46</c:v>
                </c:pt>
                <c:pt idx="12">
                  <c:v>50</c:v>
                </c:pt>
                <c:pt idx="13">
                  <c:v>48</c:v>
                </c:pt>
                <c:pt idx="14">
                  <c:v>52</c:v>
                </c:pt>
                <c:pt idx="15">
                  <c:v>48</c:v>
                </c:pt>
                <c:pt idx="16">
                  <c:v>49</c:v>
                </c:pt>
                <c:pt idx="17">
                  <c:v>56</c:v>
                </c:pt>
                <c:pt idx="18">
                  <c:v>48</c:v>
                </c:pt>
                <c:pt idx="19">
                  <c:v>54</c:v>
                </c:pt>
                <c:pt idx="20">
                  <c:v>62</c:v>
                </c:pt>
                <c:pt idx="21">
                  <c:v>60</c:v>
                </c:pt>
                <c:pt idx="22">
                  <c:v>62</c:v>
                </c:pt>
                <c:pt idx="23">
                  <c:v>60</c:v>
                </c:pt>
                <c:pt idx="24">
                  <c:v>66</c:v>
                </c:pt>
                <c:pt idx="25">
                  <c:v>56</c:v>
                </c:pt>
                <c:pt idx="26">
                  <c:v>71</c:v>
                </c:pt>
                <c:pt idx="27">
                  <c:v>33</c:v>
                </c:pt>
                <c:pt idx="28">
                  <c:v>76</c:v>
                </c:pt>
                <c:pt idx="29">
                  <c:v>67</c:v>
                </c:pt>
                <c:pt idx="30">
                  <c:v>56</c:v>
                </c:pt>
                <c:pt idx="31">
                  <c:v>65</c:v>
                </c:pt>
                <c:pt idx="32">
                  <c:v>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1375040"/>
        <c:axId val="461371904"/>
      </c:lineChart>
      <c:catAx>
        <c:axId val="46137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1371904"/>
        <c:crosses val="autoZero"/>
        <c:auto val="1"/>
        <c:lblAlgn val="ctr"/>
        <c:lblOffset val="100"/>
        <c:noMultiLvlLbl val="0"/>
      </c:catAx>
      <c:valAx>
        <c:axId val="461371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1375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5BAF2-2E0D-4EC8-854D-22E5A596E7D3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ABF93-6745-4001-891C-9CDC763B2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71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baseline="30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PDF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HTML downloads of guideline from PubMed Central. Download data not available for guidelines published in last year due to one year embargo.</a:t>
            </a:r>
          </a:p>
          <a:p>
            <a:r>
              <a:rPr lang="en-US" sz="1200" kern="1200" baseline="30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PDF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HTML downloads of guideline from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Pharmacology and Therapeutics (CPT)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CPT changed publishers in 2015 and data are only available for guidelines published since 2015.</a:t>
            </a:r>
          </a:p>
          <a:p>
            <a:r>
              <a:rPr lang="en-US" sz="1200" kern="1200" baseline="30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update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only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ABF93-6745-4001-891C-9CDC763B2F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35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4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2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2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4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7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13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11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9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9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0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49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B4220-33DC-4477-86D1-730B14293360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EE40D-0560-4CFF-883A-E8E1C542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9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gtr/labs/506028/" TargetMode="External"/><Relationship Id="rId2" Type="http://schemas.openxmlformats.org/officeDocument/2006/relationships/hyperlink" Target="http://genelex.com/physicians/pgx-risk-charts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rxight.com/resources/" TargetMode="External"/><Relationship Id="rId5" Type="http://schemas.openxmlformats.org/officeDocument/2006/relationships/hyperlink" Target="https://oneome.com/gene-details" TargetMode="External"/><Relationship Id="rId4" Type="http://schemas.openxmlformats.org/officeDocument/2006/relationships/hyperlink" Target="https://cpicpgx.org/implementation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yomedicallaboratories.com/interpretive-guide/?alpha=T&amp;unit_code=62751" TargetMode="External"/><Relationship Id="rId13" Type="http://schemas.openxmlformats.org/officeDocument/2006/relationships/hyperlink" Target="https://cpt.uchicago.edu/page/what-is-pharmacogenomics" TargetMode="External"/><Relationship Id="rId18" Type="http://schemas.openxmlformats.org/officeDocument/2006/relationships/hyperlink" Target="http://www.mydruggenome.org/overview.php" TargetMode="External"/><Relationship Id="rId3" Type="http://schemas.openxmlformats.org/officeDocument/2006/relationships/hyperlink" Target="http://www.cincinnatichildrens.org/service/g/genetic-pharmacology/default/" TargetMode="External"/><Relationship Id="rId7" Type="http://schemas.openxmlformats.org/officeDocument/2006/relationships/hyperlink" Target="http://www.impredictiva.es/" TargetMode="External"/><Relationship Id="rId12" Type="http://schemas.openxmlformats.org/officeDocument/2006/relationships/hyperlink" Target="http://www.stjude.org/pg4kds/implement" TargetMode="External"/><Relationship Id="rId17" Type="http://schemas.openxmlformats.org/officeDocument/2006/relationships/hyperlink" Target="http://sop.washington.edu/pharmacy" TargetMode="External"/><Relationship Id="rId2" Type="http://schemas.openxmlformats.org/officeDocument/2006/relationships/hyperlink" Target="https://cpicpgx.org/implementation/" TargetMode="External"/><Relationship Id="rId16" Type="http://schemas.openxmlformats.org/officeDocument/2006/relationships/hyperlink" Target="http://www.healthsystem.virginia.edu/pub/medlabs/lmupdate/2014-updates/Laboratory%20Medicine%20Update%20April%2018%202014.docx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lcaminogmi.dnadirect.com/grc/patient-site/warfarin-response/references.html" TargetMode="External"/><Relationship Id="rId11" Type="http://schemas.openxmlformats.org/officeDocument/2006/relationships/hyperlink" Target="http://www.northshore.org/individualized-medicine/clinical-capabilities/pharmacogenomics/" TargetMode="External"/><Relationship Id="rId5" Type="http://schemas.openxmlformats.org/officeDocument/2006/relationships/hyperlink" Target="https://precisionmedicine.duke.edu/ethical-social-legal-issues/guidelines" TargetMode="External"/><Relationship Id="rId15" Type="http://schemas.openxmlformats.org/officeDocument/2006/relationships/hyperlink" Target="https://pharmacy.unc.edu/research/centers/cpit/" TargetMode="External"/><Relationship Id="rId10" Type="http://schemas.openxmlformats.org/officeDocument/2006/relationships/hyperlink" Target="http://icahn.mssm.edu/research/institutes/institute-for-personalized-medicine/for-researchers-and-innovators/clipmerge-pharmacogenomics-project" TargetMode="External"/><Relationship Id="rId19" Type="http://schemas.openxmlformats.org/officeDocument/2006/relationships/hyperlink" Target="http://www.genome.gov/Multimedia/Slides/GM6/27_Geoffrey_Ginsburg_IGNITE.pdf" TargetMode="External"/><Relationship Id="rId4" Type="http://schemas.openxmlformats.org/officeDocument/2006/relationships/hyperlink" Target="http://my.clevelandclinic.org/cph/education/newsletter/cph-year-end-2013.aspx" TargetMode="External"/><Relationship Id="rId9" Type="http://schemas.openxmlformats.org/officeDocument/2006/relationships/hyperlink" Target="http://moffitt.org/research--clinical-trials/individual-researchers/howard-l-mcleod-pharmd" TargetMode="External"/><Relationship Id="rId14" Type="http://schemas.openxmlformats.org/officeDocument/2006/relationships/hyperlink" Target="http://www.medicine.uiowa.edu/uploadedFiles/Research/Human_Genetics/Content/Clinical_Genetics/Providers/PGxSlidesForQuickEducationLink%20053113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604" y="2181051"/>
            <a:ext cx="6397910" cy="317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444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Updated </a:t>
            </a:r>
            <a:r>
              <a:rPr lang="en-US" dirty="0" err="1" smtClean="0"/>
              <a:t>gantt</a:t>
            </a:r>
            <a:r>
              <a:rPr lang="en-US" dirty="0" smtClean="0"/>
              <a:t> on CPIC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https://cpicpgx.org/member-resources/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19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877" y="113199"/>
            <a:ext cx="10515600" cy="1325563"/>
          </a:xfrm>
        </p:spPr>
        <p:txBody>
          <a:bodyPr>
            <a:noAutofit/>
          </a:bodyPr>
          <a:lstStyle/>
          <a:p>
            <a:r>
              <a:rPr lang="en-US" sz="2800" dirty="0"/>
              <a:t>Clinical lab testing services and laboratory-related accrediting bodies that use CPIC guidelines in their reports and information.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06896"/>
              </p:ext>
            </p:extLst>
          </p:nvPr>
        </p:nvGraphicFramePr>
        <p:xfrm>
          <a:off x="1352940" y="1214827"/>
          <a:ext cx="9414587" cy="5608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7973"/>
                <a:gridCol w="6756614"/>
              </a:tblGrid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Institution Company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Relevant Pubmed IDs or URLs (if applicable)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Aegis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http://www.ncbi.nlm.nih.gov/gtr/labs/505511/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29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Association for Molecular Pathology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http://amp.org/publications_resources/position_statements_letters/documents/AMPendorsementoftheCPICinitiative2015-10-26.pdf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ARUP Laboratories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http://www.aruplab.com/pain-management/pharmacogenetics 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29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College of American Pathologist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http://www.cap.org/ShowProperty?nodePath=/UCMCon/Contribution%20Folders/WebContent/pdf/pharmacogenomics-gene-drug-pairs.pdf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GBC biotech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http://www.gbcbiotech.com/farmacogenomica/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Genelex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http://genelex.com/physicians/pgx-risk-charts/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29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GenesFX DNAdose News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http://www.genesfx.com.au/index.php?mact=News,cntnt01,detail,0&amp;cntnt01articleid=45&amp;cntnt01returnid=27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Goutpal.com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http://www.goutpal.com/5465/asian-allopurinol-dosing-dont-bear-the-scars/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29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GSK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http://viapath.maze-staging.com/sites/default/files/upload/InnovationAcademy/DrColinSpraggs.pdf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Idgenetix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http://www.idgenetix.com/our-tests/idgenetix-tests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Illumina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https://www.illumina.com/content/dam/illumina-marketing/documents/clinical/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29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Inova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https://www.inova.org/medimap/resources/publications-references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Millennium Health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3"/>
                        </a:rPr>
                        <a:t>https://www.ncbi.nlm.nih.gov/gtr/labs/506028/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Molec Diag Lab 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http://www.mdl-labs.com/providers/tests/CYP2C19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MD labs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4"/>
                        </a:rPr>
                        <a:t>https://cpicpgx.org/implementation/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My Genes Rx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http://mygenesrx.com/us/resources/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Nerio Medical 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http://www.neriomedical.com/#!recent-news/ch2w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OneOme, LCC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5"/>
                        </a:rPr>
                        <a:t>https://oneome.com/gene-details</a:t>
                      </a:r>
                      <a:r>
                        <a:rPr lang="en-US" sz="1100" u="sng">
                          <a:effectLst/>
                        </a:rPr>
                        <a:t> https://oneome.com/guidelines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292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Personalis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http://www.personalis.com/cpic-clinical-pharmacogenetics-implementation-consortium-of-the-pharmacogenomics-research-network/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Quest Diagnostics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http://education.questdiagnostics.com/insights/36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</a:t>
                      </a:r>
                      <a:r>
                        <a:rPr lang="en-US" sz="1100" baseline="-25000">
                          <a:effectLst/>
                        </a:rPr>
                        <a:t>x</a:t>
                      </a:r>
                      <a:r>
                        <a:rPr lang="en-US" sz="1100">
                          <a:effectLst/>
                        </a:rPr>
                        <a:t>IGHT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6"/>
                        </a:rPr>
                        <a:t>https://rxight.com/resources/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Summit Molecular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http://summitmolecular.com/index.php/articles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Translation.Software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http://translationalsoftware.com/background.html 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Virginia Pain soln 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http://vapainsolutions.com/index.php/products/genetic-testing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  <a:tr h="1464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You Script </a:t>
                      </a:r>
                      <a:endParaRPr lang="en-US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http://youscript.com/blog/category/personalized-medicine/cytochrome-p450/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47" marR="6354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73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563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Page views of CPIC guidelines as posted on </a:t>
            </a:r>
            <a:r>
              <a:rPr lang="en-US" sz="3200" dirty="0" smtClean="0"/>
              <a:t>Guidelines.gov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367875"/>
              </p:ext>
            </p:extLst>
          </p:nvPr>
        </p:nvGraphicFramePr>
        <p:xfrm>
          <a:off x="735563" y="1325563"/>
          <a:ext cx="10515599" cy="4522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44143"/>
                <a:gridCol w="1436914"/>
                <a:gridCol w="2351315"/>
                <a:gridCol w="1883227"/>
              </a:tblGrid>
              <a:tr h="5970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Guideline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Posted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Views </a:t>
                      </a:r>
                      <a:r>
                        <a:rPr lang="en-US" sz="1400" dirty="0" smtClean="0">
                          <a:effectLst/>
                          <a:latin typeface="+mn-lt"/>
                        </a:rPr>
                        <a:t>(7/17/2015-7/16/2016)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Views (7/1/2016-4/30/2017)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HLA-B genotype and abacavir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7/26/2013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1806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1838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HLA-B genotype and allopurinol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7/26/2013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3036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2606</a:t>
                      </a:r>
                      <a:endParaRPr lang="en-U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CYP2D6 and CYP2C19 and TCAs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7/26/2013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4432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2960</a:t>
                      </a:r>
                      <a:endParaRPr lang="en-U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TPMT genotype and thiopurine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7/26/2013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2236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2087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CYP2C19 genotype and clopidogrel therapy: 2013 update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2/14/2014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2475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2286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HLA-B genotype and carbamazepine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2/14/2014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3592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2277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CYP2D6 genotype and codeine therapy: 2014 update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8/29/2014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2799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2231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DPYD genotype and fluoropyrimidine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8/29/2014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2467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1793</a:t>
                      </a:r>
                      <a:endParaRPr lang="en-U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IFNL3 (IL28B) genotype and PEG interferon-α–based regimens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8/29/2014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2125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2059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Ivacaftor therapy in the context of CFTR genotype.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12/5/2014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1928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2052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SLCO1B1 and simvastatin-induced myopathy: 2014 update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3/13/2015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2155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Rasburicase therapy in the context of G6PD deficiency genotype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3/13/2015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2348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2490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CYP2C9 and HLA-B genotypes and phenytoin dosing.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9/11/2015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3102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1766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CYP3A5 genotype and tacrolimus dosing.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1/8/2016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1819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2412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CYP2D6 and CYP2C19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SSRIs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7/15/2016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3014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9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UGT1A1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US" sz="14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atazanivir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12/08/2016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2256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6072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attendees at monthly CPIC teleconferences continues to trend upwards.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3540436"/>
              </p:ext>
            </p:extLst>
          </p:nvPr>
        </p:nvGraphicFramePr>
        <p:xfrm>
          <a:off x="2217672" y="1840658"/>
          <a:ext cx="6674304" cy="4650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1772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CPIC guideline (and guideline update) accesses via multiple methods: on www.cpicpgx.org, on www.pharmgkb.org, from PubMed Central, and from CPT’s website.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101934"/>
              </p:ext>
            </p:extLst>
          </p:nvPr>
        </p:nvGraphicFramePr>
        <p:xfrm>
          <a:off x="158621" y="1765333"/>
          <a:ext cx="11672596" cy="4800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92311"/>
                <a:gridCol w="1349077"/>
                <a:gridCol w="1839197"/>
                <a:gridCol w="2085496"/>
                <a:gridCol w="1606515"/>
              </a:tblGrid>
              <a:tr h="4946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Guideline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Page Views on CPIC 8/1/16-8/1/17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Page Views on PharmGKB 8/1/16-8/1/17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PubMed Central downloads (7/1/2014 - 3/31/2017)</a:t>
                      </a:r>
                      <a:r>
                        <a:rPr lang="en-US" sz="1200" baseline="30000" dirty="0">
                          <a:effectLst/>
                        </a:rPr>
                        <a:t>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CPT downloads (1/1/2015 to 7/31/ 2017)</a:t>
                      </a:r>
                      <a:r>
                        <a:rPr lang="en-US" sz="1200" baseline="30000">
                          <a:effectLst/>
                        </a:rPr>
                        <a:t>b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978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Tricyclic antidepressants and CYP2D6 and CYP2C19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2678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13713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9914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553</a:t>
                      </a:r>
                      <a:r>
                        <a:rPr lang="en-US" sz="1200" baseline="30000">
                          <a:effectLst/>
                        </a:rPr>
                        <a:t>c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2111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SSRIs and CYP2D6 and CYP2C19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8170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2960 (5/2016 to 3/2017)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3161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347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Warfarin and CYP2C9 and VKORC1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2412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10329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9205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797</a:t>
                      </a:r>
                      <a:r>
                        <a:rPr lang="en-US" sz="1200" baseline="30000">
                          <a:effectLst/>
                        </a:rPr>
                        <a:t>c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978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Clopidogrel and CYP2C19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2061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9429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10661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available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25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Abacavir and HLA-B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1898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4473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3616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460</a:t>
                      </a:r>
                      <a:r>
                        <a:rPr lang="en-US" sz="1200" baseline="30000">
                          <a:effectLst/>
                        </a:rPr>
                        <a:t>c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25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Codeine and CYP2D6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1602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11815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13857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2799</a:t>
                      </a:r>
                      <a:r>
                        <a:rPr lang="en-US" sz="1200" baseline="30000">
                          <a:effectLst/>
                        </a:rPr>
                        <a:t>c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978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Thiopurines and TPMT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1489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7045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7506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available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978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Fluoropyrimidines and DPYD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1092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5644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available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25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Simvastatin and SLCO1B1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970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4034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9416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1181</a:t>
                      </a:r>
                      <a:r>
                        <a:rPr lang="en-US" sz="1200" baseline="30000" dirty="0">
                          <a:effectLst/>
                        </a:rPr>
                        <a:t>c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258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Allopurinol and HLA-B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859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2557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2634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1315</a:t>
                      </a:r>
                      <a:r>
                        <a:rPr lang="en-US" sz="1200" baseline="30000" dirty="0" smtClean="0">
                          <a:effectLst/>
                        </a:rPr>
                        <a:t>c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978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Carbamazepine and HLA-B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783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2783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3777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available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2967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Voriconazole and CYP2C19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762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1996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available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428 (published 12/2016)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992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Phenytoin and CYP2C9 and HLA-B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741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2902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931 (9/2016 to 8/2017)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1241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168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Tacrolimus and CYP3A5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694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2825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1272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1725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168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Ivacaftor and CFTR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635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1188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2341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2967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Ondansetron and Tropisetron and CYP2D6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575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1561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available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309 (published 4/2017)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978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Atazanavir and UGT1A1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564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2187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544 (6/2016 to 2/2014)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1336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1978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Rasburicase and G6PD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427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1660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1184 (9/2016 to 8/2017)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770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  <a:tr h="989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Peg-interferon alpha and IFNL3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1040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2954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385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12" marR="38712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041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and health center users of CPIC guidelines (as of Sept 2017)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425417"/>
              </p:ext>
            </p:extLst>
          </p:nvPr>
        </p:nvGraphicFramePr>
        <p:xfrm>
          <a:off x="1035698" y="1690688"/>
          <a:ext cx="9498563" cy="92537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61018"/>
                <a:gridCol w="5637545"/>
              </a:tblGrid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Boston Children's Hospital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Brigham and Women’s Hospital/Harvard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75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Children’s Minnesota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907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Cincinnati Children's Hospital Medical Center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3"/>
                        </a:rPr>
                        <a:t>http://www.cincinnatichildrens.org/service/g/genetic-pharmacology/default/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827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Clearview Cancer Institute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142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Cleveland Clinic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4"/>
                        </a:rPr>
                        <a:t>http://my.clevelandclinic.org/cph/education/newsletter/cph-year-end-2013.aspx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833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Dr. Margarete Fischer-Bosch-Institute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142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Duke Center for Personalized &amp; Precision Medicine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5"/>
                        </a:rPr>
                        <a:t>https://precisionmedicine.duke.edu/ethical-social-legal-issues/guidelines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142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El Camino Hospital Personalized Medicine Portal (powered by DNAdirect)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effectLst/>
                          <a:hlinkClick r:id="rId6"/>
                        </a:rPr>
                        <a:t>https://elcaminogmi.dnadirect.com/grc/patient-site/warfarin-response/references.html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52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Erasmus MC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30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Fullerton Genetics Center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PMID: 24316779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32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Geisinger Health System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I.M.P. Institute of Predictive Medicine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7"/>
                        </a:rPr>
                        <a:t>I.M.P. Institute of Predictive Medicine,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Indiana Univ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PMID: 24807457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979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Levine Cancer Institute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1531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Mayo Clinic, Rochester, MN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8"/>
                        </a:rPr>
                        <a:t>http://www.mayomedicallaboratories.com/interpretive-guide/?alpha=T&amp;unit_code=62751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27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Medical College of Wisconsin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27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Mission Health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142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Moffit Cancer Center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9"/>
                        </a:rPr>
                        <a:t>http://moffitt.org/research--clinical-trials/individual-researchers/howard-l-mcleod-pharmd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2133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Mt. Sinai Health System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0"/>
                        </a:rPr>
                        <a:t>http://icahn.mssm.edu/research/institutes/institute-for-personalized-medicine/for-researchers-and-innovators/clipmerge-pharmacogenomics-project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142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North Shore Univ HealthSystem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1"/>
                        </a:rPr>
                        <a:t>http://www.northshore.org/individualized-medicine/clinical-capabilities/pharmacogenomics/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142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Northwestern Medicine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r>
                        <a:rPr lang="en-US" sz="1100" u="sng" dirty="0" smtClean="0">
                          <a:effectLst/>
                        </a:rPr>
                        <a:t>https</a:t>
                      </a:r>
                      <a:r>
                        <a:rPr lang="en-US" sz="1100" u="sng" dirty="0">
                          <a:effectLst/>
                        </a:rPr>
                        <a:t>://www.northshore.org/pharmacogenomics/pharmacogenomics-clinic/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27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Ohio State Univ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PMID: 22594506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Peking Univ First Hospital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St. Jude Children’s Research Hospital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2"/>
                        </a:rPr>
                        <a:t>http://www.stjude.org/pg4kds/implement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Hospital Schleswig-Holstein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32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Adelaide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27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Chicago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3"/>
                        </a:rPr>
                        <a:t>https://cpt.uchicago.edu/page/what-is-pharmacogenomics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Colorado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Extremadura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27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Florida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PMID: 23651020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2133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Iowa Institute of Human Genetics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4"/>
                        </a:rPr>
                        <a:t>http://www.medicine.uiowa.edu/uploadedFiles/Research/Human_Genetics/Content/Clinical_Genetics/Providers/PGxSlidesForQuickEducationLink%20053113.pdf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Malta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Maryland School of Medicine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PMID: 24616408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904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North Carolina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5"/>
                        </a:rPr>
                        <a:t>https://pharmacy.unc.edu/research/centers/cpit/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78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Patras School of Health Sciences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83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Pennsylvania School of Medicine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Pittsburgh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30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South Florida College of Pharmacy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2133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Virginia Health System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6"/>
                        </a:rPr>
                        <a:t>http://www.healthsystem.virginia.edu/pub/medlabs/lmupdate/2014-updates/Laboratory%20Medicine%20Update%20April%2018%202014.docx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27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Univ of Washington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7"/>
                        </a:rPr>
                        <a:t>http://sop.washington.edu/pharmacy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UPMC Presbyterian Univ Hospital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2"/>
                        </a:rPr>
                        <a:t>https://cpicpgx.org/implementation/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711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Vanderbilt Univ Medical Center--PREDICT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8"/>
                        </a:rPr>
                        <a:t>http://www.mydruggenome.org/overview.php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  <a:tr h="1422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93545" algn="l"/>
                        </a:tabLst>
                      </a:pPr>
                      <a:r>
                        <a:rPr lang="en-US" sz="1100">
                          <a:effectLst/>
                        </a:rPr>
                        <a:t>IGNITE (genome.gov)	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effectLst/>
                          <a:hlinkClick r:id="rId19"/>
                        </a:rPr>
                        <a:t>http://www.genome.gov/Multimedia/Slides/GM6/27_Geoffrey_Ginsburg_IGNITE.pdf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20" marR="3092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343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1005</Words>
  <Application>Microsoft Office PowerPoint</Application>
  <PresentationFormat>Widescreen</PresentationFormat>
  <Paragraphs>322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Guidelines</vt:lpstr>
      <vt:lpstr>Updated gantt on CPIC website</vt:lpstr>
      <vt:lpstr>Clinical lab testing services and laboratory-related accrediting bodies that use CPIC guidelines in their reports and information.</vt:lpstr>
      <vt:lpstr>Page views of CPIC guidelines as posted on Guidelines.gov</vt:lpstr>
      <vt:lpstr>Number of attendees at monthly CPIC teleconferences continues to trend upwards.</vt:lpstr>
      <vt:lpstr>CPIC guideline (and guideline update) accesses via multiple methods: on www.cpicpgx.org, on www.pharmgkb.org, from PubMed Central, and from CPT’s website.</vt:lpstr>
      <vt:lpstr>Academic and health center users of CPIC guidelines (as of Sept 2017)</vt:lpstr>
    </vt:vector>
  </TitlesOfParts>
  <Company>SJCRH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mute your phone or computer</dc:title>
  <dc:creator>Caudle, Kelly</dc:creator>
  <cp:lastModifiedBy>Caudle, Kelly</cp:lastModifiedBy>
  <cp:revision>14</cp:revision>
  <dcterms:created xsi:type="dcterms:W3CDTF">2017-10-04T15:31:48Z</dcterms:created>
  <dcterms:modified xsi:type="dcterms:W3CDTF">2017-11-08T20:40:08Z</dcterms:modified>
</cp:coreProperties>
</file>