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lling, Mary" initials="RM" lastIdx="4" clrIdx="0">
    <p:extLst>
      <p:ext uri="{19B8F6BF-5375-455C-9EA6-DF929625EA0E}">
        <p15:presenceInfo xmlns:p15="http://schemas.microsoft.com/office/powerpoint/2012/main" userId="S-1-5-21-1605523419-404293322-1556899496-49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44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21932" autoAdjust="0"/>
    <p:restoredTop sz="94660"/>
  </p:normalViewPr>
  <p:slideViewPr>
    <p:cSldViewPr>
      <p:cViewPr varScale="1">
        <p:scale>
          <a:sx n="106" d="100"/>
          <a:sy n="106" d="100"/>
        </p:scale>
        <p:origin x="17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34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462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95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647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75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04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8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47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5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4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127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E02AC-6BC2-41BF-975C-FD9A2D5E38ED}" type="datetimeFigureOut">
              <a:rPr lang="en-US" smtClean="0"/>
              <a:t>8/25/2017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79ED0-11A0-452B-845B-FE54C06C26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680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ounded Rectangle 56"/>
          <p:cNvSpPr/>
          <p:nvPr/>
        </p:nvSpPr>
        <p:spPr>
          <a:xfrm>
            <a:off x="5313397" y="1905000"/>
            <a:ext cx="2895600" cy="304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 cmpd="sng">
            <a:solidFill>
              <a:schemeClr val="tx1"/>
            </a:solidFill>
            <a:rou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lvl="0" algn="ctr">
              <a:lnSpc>
                <a:spcPct val="2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0" algn="ctr" defTabSz="6223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Gene not yet </a:t>
            </a:r>
            <a:r>
              <a:rPr lang="en-US" sz="1200" dirty="0">
                <a:solidFill>
                  <a:srgbClr val="000000"/>
                </a:solidFill>
              </a:rPr>
              <a:t>subject to CPIC </a:t>
            </a:r>
            <a:r>
              <a:rPr lang="en-US" sz="1200" dirty="0" smtClean="0">
                <a:solidFill>
                  <a:srgbClr val="000000"/>
                </a:solidFill>
              </a:rPr>
              <a:t>guideline</a:t>
            </a:r>
          </a:p>
          <a:p>
            <a:pPr algn="ctr">
              <a:lnSpc>
                <a:spcPct val="200000"/>
              </a:lnSpc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16388" name="TextBox 4"/>
          <p:cNvSpPr txBox="1">
            <a:spLocks noChangeArrowheads="1"/>
          </p:cNvSpPr>
          <p:nvPr/>
        </p:nvSpPr>
        <p:spPr bwMode="auto">
          <a:xfrm>
            <a:off x="1019035" y="5124271"/>
            <a:ext cx="2409965" cy="10464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 cmpd="sng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CPIC </a:t>
            </a:r>
            <a:r>
              <a:rPr lang="en-US" sz="1200" b="1" dirty="0" smtClean="0"/>
              <a:t>level A or B: </a:t>
            </a:r>
          </a:p>
          <a:p>
            <a:r>
              <a:rPr lang="en-US" sz="1200" dirty="0" smtClean="0"/>
              <a:t>Prescribing </a:t>
            </a:r>
            <a:r>
              <a:rPr lang="en-US" sz="1200" dirty="0"/>
              <a:t>action recommended; alternative therapies or dosing are highly likely to be effective and </a:t>
            </a:r>
            <a:r>
              <a:rPr lang="en-US" sz="1200" dirty="0" smtClean="0"/>
              <a:t>safe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3560075" y="5124271"/>
            <a:ext cx="2376417" cy="1200329"/>
          </a:xfrm>
          <a:prstGeom prst="rect">
            <a:avLst/>
          </a:prstGeom>
          <a:solidFill>
            <a:srgbClr val="F2DCDB"/>
          </a:solidFill>
          <a:ln w="6350" cmpd="sng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/>
              <a:t>CPIC </a:t>
            </a:r>
            <a:r>
              <a:rPr lang="en-US" sz="1200" b="1" dirty="0" smtClean="0"/>
              <a:t>level C</a:t>
            </a:r>
            <a:r>
              <a:rPr lang="en-US" sz="1200" dirty="0" smtClean="0"/>
              <a:t>: </a:t>
            </a:r>
          </a:p>
          <a:p>
            <a:r>
              <a:rPr lang="en-US" sz="1200" dirty="0" smtClean="0"/>
              <a:t>No </a:t>
            </a:r>
            <a:r>
              <a:rPr lang="en-US" sz="1200" dirty="0"/>
              <a:t>prescribing </a:t>
            </a:r>
            <a:r>
              <a:rPr lang="en-US" sz="1200" dirty="0" smtClean="0"/>
              <a:t>change based on genetics; </a:t>
            </a:r>
            <a:r>
              <a:rPr lang="en-US" sz="1200" dirty="0"/>
              <a:t>alternatives are </a:t>
            </a:r>
            <a:r>
              <a:rPr lang="en-US" sz="1200" dirty="0" smtClean="0"/>
              <a:t>unclear or evidence is weak </a:t>
            </a:r>
            <a:r>
              <a:rPr lang="en-US" sz="1200" dirty="0"/>
              <a:t>but testing is </a:t>
            </a:r>
            <a:r>
              <a:rPr lang="en-US" sz="1200" dirty="0" smtClean="0"/>
              <a:t>common or gene is CPIC level A or B for other drugs</a:t>
            </a:r>
            <a:endParaRPr lang="en-US" sz="1200" dirty="0"/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6067566" y="5124271"/>
            <a:ext cx="1933434" cy="1200329"/>
          </a:xfrm>
          <a:prstGeom prst="rect">
            <a:avLst/>
          </a:prstGeom>
          <a:solidFill>
            <a:srgbClr val="F2DCDB"/>
          </a:solidFill>
          <a:ln w="6350" cmpd="sng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200" b="1" dirty="0" smtClean="0"/>
              <a:t>CPIC </a:t>
            </a:r>
            <a:r>
              <a:rPr lang="en-US" sz="1200" b="1" dirty="0"/>
              <a:t>level </a:t>
            </a:r>
            <a:r>
              <a:rPr lang="en-US" sz="1200" b="1" dirty="0" smtClean="0"/>
              <a:t>D: </a:t>
            </a:r>
          </a:p>
          <a:p>
            <a:r>
              <a:rPr lang="en-US" sz="1200" dirty="0" smtClean="0"/>
              <a:t>PharmGKB annotation only</a:t>
            </a:r>
            <a:r>
              <a:rPr lang="en-US" sz="1200" b="1" dirty="0" smtClean="0"/>
              <a:t>; </a:t>
            </a:r>
            <a:r>
              <a:rPr lang="en-US" sz="1200" dirty="0" smtClean="0"/>
              <a:t>no </a:t>
            </a:r>
            <a:r>
              <a:rPr lang="en-US" sz="1200" dirty="0"/>
              <a:t>prescribing action recommended; alternatives unclear or evidence is weak; testing is </a:t>
            </a:r>
            <a:r>
              <a:rPr lang="en-US" sz="1200" dirty="0" smtClean="0"/>
              <a:t>rare</a:t>
            </a:r>
          </a:p>
        </p:txBody>
      </p:sp>
      <p:sp>
        <p:nvSpPr>
          <p:cNvPr id="16392" name="TextBox 11"/>
          <p:cNvSpPr txBox="1">
            <a:spLocks noChangeArrowheads="1"/>
          </p:cNvSpPr>
          <p:nvPr/>
        </p:nvSpPr>
        <p:spPr bwMode="auto">
          <a:xfrm>
            <a:off x="4572000" y="4088861"/>
            <a:ext cx="3255997" cy="2308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mpd="sng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 sz="1200" dirty="0"/>
              <a:t>Evaluate alternatives, evidence, degree of testing</a:t>
            </a:r>
          </a:p>
        </p:txBody>
      </p:sp>
      <p:sp>
        <p:nvSpPr>
          <p:cNvPr id="16400" name="TextBox 31"/>
          <p:cNvSpPr txBox="1">
            <a:spLocks noChangeArrowheads="1"/>
          </p:cNvSpPr>
          <p:nvPr/>
        </p:nvSpPr>
        <p:spPr bwMode="auto">
          <a:xfrm>
            <a:off x="1163604" y="4088861"/>
            <a:ext cx="2112996" cy="2308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 cmpd="sng">
            <a:solidFill>
              <a:schemeClr val="tx1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 sz="1200" dirty="0"/>
              <a:t>Evaluate alternatives, evidence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3505200" y="1371600"/>
            <a:ext cx="2133600" cy="3048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6350" cmpd="sng">
            <a:solidFill>
              <a:schemeClr val="tx1"/>
            </a:solidFill>
            <a:rou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lvl="0" algn="ctr">
              <a:lnSpc>
                <a:spcPct val="120000"/>
              </a:lnSpc>
            </a:pPr>
            <a:endParaRPr lang="en-US" sz="1200" dirty="0" smtClean="0">
              <a:solidFill>
                <a:schemeClr val="tx1"/>
              </a:solidFill>
            </a:endParaRPr>
          </a:p>
          <a:p>
            <a:pPr lvl="0" algn="ctr">
              <a:lnSpc>
                <a:spcPct val="120000"/>
              </a:lnSpc>
            </a:pPr>
            <a:r>
              <a:rPr lang="en-US" sz="1200" dirty="0" smtClean="0">
                <a:solidFill>
                  <a:schemeClr val="tx1"/>
                </a:solidFill>
              </a:rPr>
              <a:t>Gene(s</a:t>
            </a:r>
            <a:r>
              <a:rPr lang="en-US" sz="1200" dirty="0" smtClean="0">
                <a:solidFill>
                  <a:schemeClr val="tx1"/>
                </a:solidFill>
              </a:rPr>
              <a:t>)/drug(s) </a:t>
            </a:r>
          </a:p>
          <a:p>
            <a:pPr algn="ctr">
              <a:lnSpc>
                <a:spcPct val="120000"/>
              </a:lnSpc>
            </a:pPr>
            <a:endParaRPr lang="en-US" sz="1600" dirty="0"/>
          </a:p>
        </p:txBody>
      </p:sp>
      <p:sp>
        <p:nvSpPr>
          <p:cNvPr id="36" name="Rounded Rectangle 35"/>
          <p:cNvSpPr/>
          <p:nvPr/>
        </p:nvSpPr>
        <p:spPr>
          <a:xfrm>
            <a:off x="935004" y="1905000"/>
            <a:ext cx="2895600" cy="3048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6350" cmpd="sng">
            <a:solidFill>
              <a:schemeClr val="tx1"/>
            </a:solidFill>
            <a:rou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lvl="0" algn="ctr">
              <a:lnSpc>
                <a:spcPct val="2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0" algn="ctr" defTabSz="6223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 smtClean="0">
                <a:solidFill>
                  <a:srgbClr val="000000"/>
                </a:solidFill>
              </a:rPr>
              <a:t>Gene </a:t>
            </a:r>
            <a:r>
              <a:rPr lang="en-US" sz="1200" dirty="0">
                <a:solidFill>
                  <a:srgbClr val="000000"/>
                </a:solidFill>
              </a:rPr>
              <a:t>already subject to CPIC guideline</a:t>
            </a:r>
          </a:p>
          <a:p>
            <a:pPr algn="ctr">
              <a:lnSpc>
                <a:spcPct val="200000"/>
              </a:lnSpc>
            </a:pP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22" name="Elbow Connector 21"/>
          <p:cNvCxnSpPr>
            <a:stCxn id="19" idx="2"/>
            <a:endCxn id="36" idx="0"/>
          </p:cNvCxnSpPr>
          <p:nvPr/>
        </p:nvCxnSpPr>
        <p:spPr>
          <a:xfrm rot="5400000">
            <a:off x="3363102" y="696102"/>
            <a:ext cx="228600" cy="2189196"/>
          </a:xfrm>
          <a:prstGeom prst="bentConnector3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/>
          <p:nvPr/>
        </p:nvCxnSpPr>
        <p:spPr>
          <a:xfrm rot="16200000" flipH="1">
            <a:off x="5552298" y="696102"/>
            <a:ext cx="228600" cy="2189196"/>
          </a:xfrm>
          <a:prstGeom prst="bentConnector3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295400" y="2209800"/>
            <a:ext cx="0" cy="1876425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184525" y="4876800"/>
            <a:ext cx="2976661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6477000" y="2209800"/>
            <a:ext cx="0" cy="149225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2587625" y="3929610"/>
            <a:ext cx="4650370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2590800" y="3655285"/>
            <a:ext cx="0" cy="278523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7239000" y="3652090"/>
            <a:ext cx="0" cy="279835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980178" y="3926372"/>
            <a:ext cx="0" cy="161504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2209800" y="4648200"/>
            <a:ext cx="0" cy="47790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2895600" y="4320833"/>
            <a:ext cx="0" cy="324192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2411473" y="2345375"/>
            <a:ext cx="5094227" cy="13651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741464" y="4648200"/>
            <a:ext cx="0" cy="47790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410200" y="4316232"/>
            <a:ext cx="0" cy="560568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209800" y="4648200"/>
            <a:ext cx="1532244" cy="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16389" idx="0"/>
          </p:cNvCxnSpPr>
          <p:nvPr/>
        </p:nvCxnSpPr>
        <p:spPr>
          <a:xfrm>
            <a:off x="4748283" y="4887150"/>
            <a:ext cx="1" cy="237121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184018" y="4873017"/>
            <a:ext cx="0" cy="253083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159823" y="4876800"/>
            <a:ext cx="0" cy="249300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411473" y="2353650"/>
            <a:ext cx="0" cy="327753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099911" y="2362199"/>
            <a:ext cx="0" cy="310657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7505700" y="2362359"/>
            <a:ext cx="0" cy="327753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791200" y="2362200"/>
            <a:ext cx="0" cy="310657"/>
          </a:xfrm>
          <a:prstGeom prst="line">
            <a:avLst/>
          </a:prstGeom>
          <a:ln w="635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ounded Rectangle 3"/>
          <p:cNvSpPr/>
          <p:nvPr/>
        </p:nvSpPr>
        <p:spPr>
          <a:xfrm>
            <a:off x="3367688" y="2667000"/>
            <a:ext cx="1479335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</a:rPr>
              <a:t>Nominated by CPIC member or recommended by external group  (e.g. FDA, EMA)          </a:t>
            </a:r>
          </a:p>
          <a:p>
            <a:pPr algn="ctr">
              <a:lnSpc>
                <a:spcPct val="90000"/>
              </a:lnSpc>
            </a:pPr>
            <a:endParaRPr lang="en-US" sz="1200" dirty="0"/>
          </a:p>
        </p:txBody>
      </p:sp>
      <p:sp>
        <p:nvSpPr>
          <p:cNvPr id="45" name="Rounded Rectangle 44"/>
          <p:cNvSpPr/>
          <p:nvPr/>
        </p:nvSpPr>
        <p:spPr>
          <a:xfrm>
            <a:off x="1676400" y="2667000"/>
            <a:ext cx="144780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Actionable in other professional society </a:t>
            </a:r>
            <a:r>
              <a:rPr lang="en-US" sz="1200" dirty="0" smtClean="0">
                <a:solidFill>
                  <a:schemeClr val="tx1"/>
                </a:solidFill>
              </a:rPr>
              <a:t>guidelines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090511" y="2667000"/>
            <a:ext cx="144780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PharmGKB Annotation level 1A, 1B, 2A or 2B</a:t>
            </a:r>
          </a:p>
          <a:p>
            <a:pPr algn="ctr">
              <a:lnSpc>
                <a:spcPct val="90000"/>
              </a:lnSpc>
            </a:pPr>
            <a:endParaRPr lang="en-US" sz="1200" dirty="0"/>
          </a:p>
        </p:txBody>
      </p:sp>
      <p:sp>
        <p:nvSpPr>
          <p:cNvPr id="49" name="Rounded Rectangle 48"/>
          <p:cNvSpPr/>
          <p:nvPr/>
        </p:nvSpPr>
        <p:spPr>
          <a:xfrm>
            <a:off x="6781800" y="2667000"/>
            <a:ext cx="1447800" cy="9906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rgbClr val="000000"/>
                </a:solidFill>
              </a:rPr>
              <a:t>Mentioned in professional society guidelines but not </a:t>
            </a:r>
            <a:r>
              <a:rPr lang="en-US" sz="1200" dirty="0" smtClean="0">
                <a:solidFill>
                  <a:srgbClr val="000000"/>
                </a:solidFill>
              </a:rPr>
              <a:t>actionable</a:t>
            </a:r>
            <a:endParaRPr lang="en-US" sz="1200" dirty="0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>
            <a:stCxn id="4" idx="2"/>
          </p:cNvCxnSpPr>
          <p:nvPr/>
        </p:nvCxnSpPr>
        <p:spPr>
          <a:xfrm flipH="1">
            <a:off x="4107355" y="3657600"/>
            <a:ext cx="1" cy="2687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5810934" y="3646460"/>
            <a:ext cx="1" cy="28293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153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147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SJCRH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prioritization considerations for new gene/drug groups  (may change over time as evidence and experience accumulates)</dc:title>
  <dc:creator>w7x64110607</dc:creator>
  <cp:lastModifiedBy>Caudle, Kelly</cp:lastModifiedBy>
  <cp:revision>45</cp:revision>
  <dcterms:created xsi:type="dcterms:W3CDTF">2014-06-17T17:48:37Z</dcterms:created>
  <dcterms:modified xsi:type="dcterms:W3CDTF">2017-08-25T18:49:55Z</dcterms:modified>
</cp:coreProperties>
</file>