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72" r:id="rId3"/>
    <p:sldId id="273" r:id="rId4"/>
    <p:sldId id="274" r:id="rId5"/>
    <p:sldId id="280" r:id="rId6"/>
    <p:sldId id="275" r:id="rId7"/>
    <p:sldId id="276" r:id="rId8"/>
    <p:sldId id="277" r:id="rId9"/>
    <p:sldId id="278" r:id="rId10"/>
    <p:sldId id="279" r:id="rId11"/>
    <p:sldId id="271" r:id="rId12"/>
    <p:sldId id="258" r:id="rId13"/>
    <p:sldId id="266" r:id="rId14"/>
    <p:sldId id="261" r:id="rId15"/>
    <p:sldId id="262" r:id="rId16"/>
    <p:sldId id="269" r:id="rId17"/>
    <p:sldId id="263" r:id="rId18"/>
    <p:sldId id="270" r:id="rId19"/>
    <p:sldId id="264" r:id="rId20"/>
    <p:sldId id="256" r:id="rId21"/>
    <p:sldId id="257" r:id="rId22"/>
    <p:sldId id="268" r:id="rId23"/>
    <p:sldId id="265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AA6D1-C811-4257-B1F7-7512CF047C7D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4D6C-C3F9-428E-9F23-DF3A190F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9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 to update this slide closer</a:t>
            </a:r>
            <a:r>
              <a:rPr lang="en-US" baseline="0" dirty="0"/>
              <a:t> to </a:t>
            </a:r>
            <a:r>
              <a:rPr lang="en-US" baseline="0"/>
              <a:t>the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4E1D6-FE58-4C65-9EC4-2A9A154F96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Hospitals </a:t>
            </a:r>
          </a:p>
          <a:p>
            <a:pPr lvl="2"/>
            <a:r>
              <a:rPr lang="en-US" dirty="0"/>
              <a:t>Laboratories </a:t>
            </a:r>
          </a:p>
          <a:p>
            <a:pPr lvl="2"/>
            <a:r>
              <a:rPr lang="en-US" dirty="0"/>
              <a:t>EHR vendors </a:t>
            </a:r>
          </a:p>
          <a:p>
            <a:pPr lvl="2"/>
            <a:r>
              <a:rPr lang="en-US" dirty="0"/>
              <a:t>Drug information providers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4D6C-C3F9-428E-9F23-DF3A190F9B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6320-317F-4916-9CE0-8640E298B9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155-A907-9840-AF4F-B3B59AB80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72FB1-7A72-4843-B378-F0BC9F60C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C70CB-D630-2842-B082-1CF2F420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40D05-9A8D-2344-AC94-37A88F55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0907-8727-3E4A-B671-73E36D3F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232E-119A-E342-BA26-78458E21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DF5BC-B0A1-6A4B-B9AB-D2AD0DF1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8C65F-03FF-DE4A-8416-3A4A5030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9821C-5A22-B743-B50E-2D021ADC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0557-C2A6-4342-83A8-C867D980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4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D3B90-4C9B-9B41-A59C-AC4E170F0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DABEA-5465-EE46-A06C-77B35B4AE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91EE-8820-C84A-B37A-D1D8E721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211F-46E0-1C40-962D-B04C10A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5637E-FC59-C642-BAA6-E4E51DE6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8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169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9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583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667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33" b="1"/>
            </a:lvl4pPr>
            <a:lvl5pPr marL="2437198" indent="0">
              <a:buNone/>
              <a:defRPr sz="2133" b="1"/>
            </a:lvl5pPr>
            <a:lvl6pPr marL="3046480" indent="0">
              <a:buNone/>
              <a:defRPr sz="2133" b="1"/>
            </a:lvl6pPr>
            <a:lvl7pPr marL="3655763" indent="0">
              <a:buNone/>
              <a:defRPr sz="2133" b="1"/>
            </a:lvl7pPr>
            <a:lvl8pPr marL="4265067" indent="0">
              <a:buNone/>
              <a:defRPr sz="2133" b="1"/>
            </a:lvl8pPr>
            <a:lvl9pPr marL="48743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667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33" b="1"/>
            </a:lvl4pPr>
            <a:lvl5pPr marL="2437198" indent="0">
              <a:buNone/>
              <a:defRPr sz="2133" b="1"/>
            </a:lvl5pPr>
            <a:lvl6pPr marL="3046480" indent="0">
              <a:buNone/>
              <a:defRPr sz="2133" b="1"/>
            </a:lvl6pPr>
            <a:lvl7pPr marL="3655763" indent="0">
              <a:buNone/>
              <a:defRPr sz="2133" b="1"/>
            </a:lvl7pPr>
            <a:lvl8pPr marL="4265067" indent="0">
              <a:buNone/>
              <a:defRPr sz="2133" b="1"/>
            </a:lvl8pPr>
            <a:lvl9pPr marL="48743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6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0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83" indent="0">
              <a:buNone/>
              <a:defRPr sz="1600"/>
            </a:lvl2pPr>
            <a:lvl3pPr marL="1218600" indent="0">
              <a:buNone/>
              <a:defRPr sz="1333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A348-3797-5546-A346-E6BF289E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982D9-78C5-9549-BCE3-DC07BB96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E06A-3500-D34D-BE3F-2A17400B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F8E22-5922-C740-BDF6-802A98A0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32F91-8DDF-EC4B-8F7D-6C4764E6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4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83" indent="0">
              <a:buNone/>
              <a:defRPr sz="3733"/>
            </a:lvl2pPr>
            <a:lvl3pPr marL="1218600" indent="0">
              <a:buNone/>
              <a:defRPr sz="3200"/>
            </a:lvl3pPr>
            <a:lvl4pPr marL="1827893" indent="0">
              <a:buNone/>
              <a:defRPr sz="2667"/>
            </a:lvl4pPr>
            <a:lvl5pPr marL="2437198" indent="0">
              <a:buNone/>
              <a:defRPr sz="2667"/>
            </a:lvl5pPr>
            <a:lvl6pPr marL="3046480" indent="0">
              <a:buNone/>
              <a:defRPr sz="2667"/>
            </a:lvl6pPr>
            <a:lvl7pPr marL="3655763" indent="0">
              <a:buNone/>
              <a:defRPr sz="2667"/>
            </a:lvl7pPr>
            <a:lvl8pPr marL="4265067" indent="0">
              <a:buNone/>
              <a:defRPr sz="2667"/>
            </a:lvl8pPr>
            <a:lvl9pPr marL="4874361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83" indent="0">
              <a:buNone/>
              <a:defRPr sz="1600"/>
            </a:lvl2pPr>
            <a:lvl3pPr marL="1218600" indent="0">
              <a:buNone/>
              <a:defRPr sz="1333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09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2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5211" y="2414907"/>
            <a:ext cx="9777615" cy="943848"/>
          </a:xfrm>
        </p:spPr>
        <p:txBody>
          <a:bodyPr wrap="square" anchor="b">
            <a:spAutoFit/>
          </a:bodyPr>
          <a:lstStyle>
            <a:lvl1pPr algn="r">
              <a:defRPr sz="533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5211" y="3403207"/>
            <a:ext cx="9777615" cy="574516"/>
          </a:xfrm>
        </p:spPr>
        <p:txBody>
          <a:bodyPr wrap="square" lIns="0" tIns="0" rIns="0" bIns="0">
            <a:spAutoFit/>
          </a:bodyPr>
          <a:lstStyle>
            <a:lvl1pPr marL="0" indent="0" algn="r">
              <a:buFont typeface="Wingdings" pitchFamily="2" charset="2"/>
              <a:buNone/>
              <a:defRPr sz="3733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7112" y="4495802"/>
            <a:ext cx="9757833" cy="277812"/>
          </a:xfrm>
        </p:spPr>
        <p:txBody>
          <a:bodyPr/>
          <a:lstStyle>
            <a:lvl1pPr marL="0" indent="0" algn="r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Meeting Location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07561" y="4800600"/>
            <a:ext cx="9776883" cy="304800"/>
          </a:xfrm>
        </p:spPr>
        <p:txBody>
          <a:bodyPr/>
          <a:lstStyle>
            <a:lvl1pPr marL="0" indent="0" algn="r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Month xx, 20xx</a:t>
            </a:r>
          </a:p>
        </p:txBody>
      </p:sp>
    </p:spTree>
    <p:extLst>
      <p:ext uri="{BB962C8B-B14F-4D97-AF65-F5344CB8AC3E}">
        <p14:creationId xmlns:p14="http://schemas.microsoft.com/office/powerpoint/2010/main" val="241102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010400" cy="4876800"/>
          </a:xfrm>
        </p:spPr>
        <p:txBody>
          <a:bodyPr/>
          <a:lstStyle>
            <a:lvl1pPr>
              <a:defRPr sz="34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74000" y="2286000"/>
            <a:ext cx="4013200" cy="2286000"/>
          </a:xfrm>
        </p:spPr>
        <p:txBody>
          <a:bodyPr/>
          <a:lstStyle>
            <a:lvl1pPr marL="0" marR="0" indent="0" algn="l" defTabSz="12186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667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00800"/>
            <a:ext cx="711200" cy="228600"/>
          </a:xfrm>
          <a:prstGeom prst="rect">
            <a:avLst/>
          </a:prstGeom>
        </p:spPr>
        <p:txBody>
          <a:bodyPr vert="horz" lIns="91391" tIns="45695" rIns="91391" bIns="45695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21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010400" cy="4876800"/>
          </a:xfrm>
        </p:spPr>
        <p:txBody>
          <a:bodyPr/>
          <a:lstStyle>
            <a:lvl1pPr>
              <a:defRPr sz="34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7823200" y="2286000"/>
            <a:ext cx="4064000" cy="2286000"/>
          </a:xfrm>
        </p:spPr>
        <p:txBody>
          <a:bodyPr/>
          <a:lstStyle>
            <a:lvl1pPr marL="0" indent="0">
              <a:buNone/>
              <a:defRPr sz="2667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00800"/>
            <a:ext cx="711200" cy="228600"/>
          </a:xfrm>
          <a:prstGeom prst="rect">
            <a:avLst/>
          </a:prstGeom>
        </p:spPr>
        <p:txBody>
          <a:bodyPr vert="horz" lIns="91391" tIns="45695" rIns="91391" bIns="45695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26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1"/>
            <a:ext cx="5386917" cy="639763"/>
          </a:xfrm>
        </p:spPr>
        <p:txBody>
          <a:bodyPr anchor="t" anchorCtr="0"/>
          <a:lstStyle>
            <a:lvl1pPr marL="0" indent="0">
              <a:buNone/>
              <a:defRPr sz="2667" b="1"/>
            </a:lvl1pPr>
            <a:lvl2pPr marL="609283" indent="0">
              <a:buNone/>
              <a:defRPr sz="2667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33" b="1"/>
            </a:lvl4pPr>
            <a:lvl5pPr marL="2437198" indent="0">
              <a:buNone/>
              <a:defRPr sz="2133" b="1"/>
            </a:lvl5pPr>
            <a:lvl6pPr marL="3046480" indent="0">
              <a:buNone/>
              <a:defRPr sz="2133" b="1"/>
            </a:lvl6pPr>
            <a:lvl7pPr marL="3655763" indent="0">
              <a:buNone/>
              <a:defRPr sz="2133" b="1"/>
            </a:lvl7pPr>
            <a:lvl8pPr marL="4265067" indent="0">
              <a:buNone/>
              <a:defRPr sz="2133" b="1"/>
            </a:lvl8pPr>
            <a:lvl9pPr marL="48743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06580"/>
            <a:ext cx="5386917" cy="4237039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066801"/>
            <a:ext cx="5389033" cy="639763"/>
          </a:xfrm>
        </p:spPr>
        <p:txBody>
          <a:bodyPr anchor="t" anchorCtr="0"/>
          <a:lstStyle>
            <a:lvl1pPr marL="0" indent="0">
              <a:buNone/>
              <a:defRPr sz="2667" b="1"/>
            </a:lvl1pPr>
            <a:lvl2pPr marL="609283" indent="0">
              <a:buNone/>
              <a:defRPr sz="2667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33" b="1"/>
            </a:lvl4pPr>
            <a:lvl5pPr marL="2437198" indent="0">
              <a:buNone/>
              <a:defRPr sz="2133" b="1"/>
            </a:lvl5pPr>
            <a:lvl6pPr marL="3046480" indent="0">
              <a:buNone/>
              <a:defRPr sz="2133" b="1"/>
            </a:lvl6pPr>
            <a:lvl7pPr marL="3655763" indent="0">
              <a:buNone/>
              <a:defRPr sz="2133" b="1"/>
            </a:lvl7pPr>
            <a:lvl8pPr marL="4265067" indent="0">
              <a:buNone/>
              <a:defRPr sz="2133" b="1"/>
            </a:lvl8pPr>
            <a:lvl9pPr marL="487436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1706580"/>
            <a:ext cx="5389033" cy="4237039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7600" y="6400800"/>
            <a:ext cx="711200" cy="228600"/>
          </a:xfrm>
          <a:prstGeom prst="rect">
            <a:avLst/>
          </a:prstGeom>
        </p:spPr>
        <p:txBody>
          <a:bodyPr vert="horz" lIns="91391" tIns="45695" rIns="91391" bIns="45695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51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81629" y="3849466"/>
            <a:ext cx="3059145" cy="1547040"/>
          </a:xfrm>
          <a:prstGeom prst="rect">
            <a:avLst/>
          </a:prstGeom>
          <a:noFill/>
        </p:spPr>
        <p:txBody>
          <a:bodyPr wrap="square" lIns="109360" tIns="54680" rIns="109360" bIns="54680" rtlCol="0">
            <a:spAutoFit/>
          </a:bodyPr>
          <a:lstStyle/>
          <a:p>
            <a:pPr defTabSz="1218600"/>
            <a:r>
              <a:rPr lang="en-US" sz="18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Washington, D.C. Office:</a:t>
            </a:r>
          </a:p>
          <a:p>
            <a:pPr defTabSz="1218600"/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600 13</a:t>
            </a:r>
            <a:r>
              <a:rPr lang="en-US" sz="1867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Street, NW </a:t>
            </a:r>
            <a:b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Suite 500</a:t>
            </a:r>
          </a:p>
          <a:p>
            <a:pPr defTabSz="1218600"/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Washington, DC 20005</a:t>
            </a:r>
          </a:p>
          <a:p>
            <a:pPr defTabSz="1218600"/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Phone: 202-753-5500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436555" y="3835427"/>
            <a:ext cx="3048000" cy="1547040"/>
          </a:xfrm>
          <a:prstGeom prst="rect">
            <a:avLst/>
          </a:prstGeom>
          <a:noFill/>
        </p:spPr>
        <p:txBody>
          <a:bodyPr wrap="square" lIns="109360" tIns="54680" rIns="109360" bIns="54680" rtlCol="0">
            <a:spAutoFit/>
          </a:bodyPr>
          <a:lstStyle/>
          <a:p>
            <a:pPr defTabSz="1218600"/>
            <a:r>
              <a:rPr lang="en-US" sz="18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Overland Park Office:</a:t>
            </a:r>
          </a:p>
          <a:p>
            <a:pPr defTabSz="1218600"/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6803 W. 64th Street</a:t>
            </a:r>
          </a:p>
          <a:p>
            <a:pPr defTabSz="1218600"/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Overland Park, KS 66202</a:t>
            </a:r>
          </a:p>
          <a:p>
            <a:pPr defTabSz="1218600"/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Phone: 913-262-1436</a:t>
            </a:r>
          </a:p>
          <a:p>
            <a:pPr defTabSz="1218600"/>
            <a:r>
              <a:rPr lang="en-US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Fax: 913-262-1575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754912" y="1701800"/>
            <a:ext cx="8682181" cy="1075765"/>
          </a:xfrm>
          <a:prstGeom prst="rect">
            <a:avLst/>
          </a:prstGeom>
        </p:spPr>
        <p:txBody>
          <a:bodyPr lIns="82020" tIns="41010" rIns="82020" bIns="41010"/>
          <a:lstStyle>
            <a:lvl1pPr marL="0" indent="0">
              <a:buNone/>
              <a:defRPr sz="1867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closing remark or personal contact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425040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89"/>
            <a:ext cx="12249368" cy="689639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195211" y="2338707"/>
            <a:ext cx="9777615" cy="943848"/>
          </a:xfrm>
        </p:spPr>
        <p:txBody>
          <a:bodyPr wrap="square" anchor="b">
            <a:spAutoFit/>
          </a:bodyPr>
          <a:lstStyle>
            <a:lvl1pPr algn="r">
              <a:defRPr sz="5333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95211" y="3327007"/>
            <a:ext cx="9777615" cy="574516"/>
          </a:xfrm>
        </p:spPr>
        <p:txBody>
          <a:bodyPr wrap="square" lIns="0" tIns="0" rIns="0" bIns="0">
            <a:spAutoFit/>
          </a:bodyPr>
          <a:lstStyle>
            <a:lvl1pPr marL="0" indent="0" algn="r">
              <a:buFont typeface="Wingdings" pitchFamily="2" charset="2"/>
              <a:buNone/>
              <a:defRPr sz="3733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43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ign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37895"/>
            <a:ext cx="12293596" cy="692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876800"/>
          </a:xfrm>
        </p:spPr>
        <p:txBody>
          <a:bodyPr/>
          <a:lstStyle>
            <a:lvl1pPr marL="0" indent="0" algn="r">
              <a:buFontTx/>
              <a:buNone/>
              <a:defRPr sz="3467"/>
            </a:lvl1pPr>
            <a:lvl2pPr marL="609283" indent="0">
              <a:buFontTx/>
              <a:buNone/>
              <a:defRPr/>
            </a:lvl2pPr>
            <a:lvl3pPr marL="1218600" indent="0">
              <a:buFontTx/>
              <a:buNone/>
              <a:defRPr/>
            </a:lvl3pPr>
            <a:lvl4pPr marL="1827893" indent="0">
              <a:buFontTx/>
              <a:buNone/>
              <a:defRPr/>
            </a:lvl4pPr>
            <a:lvl5pPr marL="2437198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9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55A2-1EB8-E144-B7DF-A1EDCED0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4FB03-AEEF-0F43-97EB-2B12CFBC5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43383-24F2-E44F-872C-717443FF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4A8B-D71A-7E41-99AC-42CAAFA8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8E8E-982C-B543-8DAC-E45CB04B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5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95097"/>
            <a:ext cx="12395199" cy="69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9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990600"/>
            <a:ext cx="9855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19100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67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67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6324600"/>
            <a:ext cx="5689600" cy="381000"/>
          </a:xfrm>
        </p:spPr>
        <p:txBody>
          <a:bodyPr/>
          <a:lstStyle>
            <a:lvl1pPr marL="173034" indent="-173034">
              <a:buFont typeface="+mj-lt"/>
              <a:buAutoNum type="arabicPeriod"/>
              <a:defRPr sz="9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77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06396" y="279403"/>
            <a:ext cx="11074397" cy="7111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8852" tIns="54421" rIns="108852" bIns="54421" anchor="ctr" anchorCtr="1" compatLnSpc="1">
            <a:noAutofit/>
          </a:bodyPr>
          <a:lstStyle/>
          <a:p>
            <a:pPr algn="ctr" defTabSz="7619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06397" y="279403"/>
            <a:ext cx="9753600" cy="711197"/>
          </a:xfrm>
        </p:spPr>
        <p:txBody>
          <a:bodyPr lIns="261244" tIns="0" rIns="0" bIns="0"/>
          <a:lstStyle>
            <a:lvl1pPr>
              <a:defRPr sz="2333"/>
            </a:lvl1pPr>
          </a:lstStyle>
          <a:p>
            <a:pPr lvl="0"/>
            <a:endParaRPr lang="en-US"/>
          </a:p>
        </p:txBody>
      </p:sp>
      <p:sp>
        <p:nvSpPr>
          <p:cNvPr id="4" name="Rectangle 8"/>
          <p:cNvSpPr/>
          <p:nvPr/>
        </p:nvSpPr>
        <p:spPr>
          <a:xfrm>
            <a:off x="11480803" y="279403"/>
            <a:ext cx="304800" cy="711197"/>
          </a:xfrm>
          <a:prstGeom prst="rect">
            <a:avLst/>
          </a:prstGeom>
          <a:solidFill>
            <a:srgbClr val="931638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8852" tIns="54421" rIns="108852" bIns="54421" anchor="ctr" anchorCtr="1" compatLnSpc="1">
            <a:noAutofit/>
          </a:bodyPr>
          <a:lstStyle/>
          <a:p>
            <a:pPr algn="ctr" defTabSz="7619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10" descr="STJ_icon.wmf"/>
          <p:cNvPicPr>
            <a:picLocks noChangeAspect="1"/>
          </p:cNvPicPr>
          <p:nvPr/>
        </p:nvPicPr>
        <p:blipFill>
          <a:blip r:embed="rId2">
            <a:lum bright="-25000" contrast="-100000"/>
          </a:blip>
          <a:stretch>
            <a:fillRect/>
          </a:stretch>
        </p:blipFill>
        <p:spPr>
          <a:xfrm>
            <a:off x="10477500" y="412752"/>
            <a:ext cx="800923" cy="4762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EB39253-C143-4338-9C06-C84CDF3BFE33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82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06396" y="279404"/>
            <a:ext cx="11074397" cy="7111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8852" tIns="54421" rIns="108852" bIns="54421" anchor="ctr" anchorCtr="1" compatLnSpc="1">
            <a:noAutofit/>
          </a:bodyPr>
          <a:lstStyle/>
          <a:p>
            <a:pPr algn="ctr" defTabSz="76196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06397" y="279404"/>
            <a:ext cx="9753600" cy="711197"/>
          </a:xfrm>
        </p:spPr>
        <p:txBody>
          <a:bodyPr lIns="261244" tIns="0" rIns="0" bIns="0"/>
          <a:lstStyle>
            <a:lvl1pPr>
              <a:defRPr sz="2333"/>
            </a:lvl1pPr>
          </a:lstStyle>
          <a:p>
            <a:pPr lvl="0"/>
            <a:endParaRPr lang="en-US"/>
          </a:p>
        </p:txBody>
      </p:sp>
      <p:sp>
        <p:nvSpPr>
          <p:cNvPr id="4" name="Rectangle 8"/>
          <p:cNvSpPr/>
          <p:nvPr/>
        </p:nvSpPr>
        <p:spPr>
          <a:xfrm>
            <a:off x="11480803" y="279404"/>
            <a:ext cx="304800" cy="711197"/>
          </a:xfrm>
          <a:prstGeom prst="rect">
            <a:avLst/>
          </a:prstGeom>
          <a:solidFill>
            <a:srgbClr val="931638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8852" tIns="54421" rIns="108852" bIns="54421" anchor="ctr" anchorCtr="1" compatLnSpc="1">
            <a:noAutofit/>
          </a:bodyPr>
          <a:lstStyle/>
          <a:p>
            <a:pPr algn="ctr" defTabSz="76196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10" descr="STJ_icon.wmf"/>
          <p:cNvPicPr>
            <a:picLocks noChangeAspect="1"/>
          </p:cNvPicPr>
          <p:nvPr/>
        </p:nvPicPr>
        <p:blipFill>
          <a:blip r:embed="rId2">
            <a:lum bright="-25000" contrast="-100000"/>
          </a:blip>
          <a:stretch>
            <a:fillRect/>
          </a:stretch>
        </p:blipFill>
        <p:spPr>
          <a:xfrm>
            <a:off x="10477501" y="412753"/>
            <a:ext cx="800923" cy="4762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EB39253-C143-4338-9C06-C84CDF3BFE33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9918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06396" y="279404"/>
            <a:ext cx="11074397" cy="7111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8852" tIns="54421" rIns="108852" bIns="54421" anchor="ctr" anchorCtr="1" compatLnSpc="1">
            <a:noAutofit/>
          </a:bodyPr>
          <a:lstStyle/>
          <a:p>
            <a:pPr algn="ctr" defTabSz="76196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06397" y="279404"/>
            <a:ext cx="9753600" cy="711197"/>
          </a:xfrm>
        </p:spPr>
        <p:txBody>
          <a:bodyPr lIns="261244" tIns="0" rIns="0" bIns="0"/>
          <a:lstStyle>
            <a:lvl1pPr>
              <a:defRPr sz="2333"/>
            </a:lvl1pPr>
          </a:lstStyle>
          <a:p>
            <a:pPr lvl="0"/>
            <a:endParaRPr lang="en-US"/>
          </a:p>
        </p:txBody>
      </p:sp>
      <p:sp>
        <p:nvSpPr>
          <p:cNvPr id="4" name="Rectangle 8"/>
          <p:cNvSpPr/>
          <p:nvPr/>
        </p:nvSpPr>
        <p:spPr>
          <a:xfrm>
            <a:off x="11480803" y="279404"/>
            <a:ext cx="304800" cy="711197"/>
          </a:xfrm>
          <a:prstGeom prst="rect">
            <a:avLst/>
          </a:prstGeom>
          <a:solidFill>
            <a:srgbClr val="931638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8852" tIns="54421" rIns="108852" bIns="54421" anchor="ctr" anchorCtr="1" compatLnSpc="1">
            <a:noAutofit/>
          </a:bodyPr>
          <a:lstStyle/>
          <a:p>
            <a:pPr algn="ctr" defTabSz="76196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ker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10" descr="STJ_icon.wmf"/>
          <p:cNvPicPr>
            <a:picLocks noChangeAspect="1"/>
          </p:cNvPicPr>
          <p:nvPr/>
        </p:nvPicPr>
        <p:blipFill>
          <a:blip r:embed="rId2">
            <a:lum bright="-25000" contrast="-100000"/>
          </a:blip>
          <a:stretch>
            <a:fillRect/>
          </a:stretch>
        </p:blipFill>
        <p:spPr>
          <a:xfrm>
            <a:off x="10477501" y="412753"/>
            <a:ext cx="800923" cy="4762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EB39253-C143-4338-9C06-C84CDF3BFE33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11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E7F3-313E-5141-9DAE-7008A60D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4556-0E3D-2541-9476-B3AF6B4F9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0D154-E3B4-884D-B145-E49CFC871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30F9-4086-1744-A465-C427D44C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E5AA5-1DF6-6143-909B-775FF652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BEBDE-2DF5-D24C-A51F-2127A789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4960-FD5A-174F-885D-6FE45052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51049-8398-CD4A-99AF-072653670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E7C0D-216C-BF4B-9429-4FCEF7341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5E10E-606E-7E4A-B0FA-AA9DA3737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32C73-1C19-164A-90B7-FEAB1E17A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90AFB-9B9B-294B-8D0D-435CBE8E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26725-1DC0-BE4F-84A0-12EFE477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47E58-8A91-4C46-9112-37E6DD90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2767-0B5A-3648-A399-AD5DE4B7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D9134-CCC9-C646-A770-5AD18524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D8D96-5711-D948-8A99-60A3682F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672E9-9829-2E48-A239-889ABFF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2EA32-B234-CA4E-87E2-306CB154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65C76-59F2-5E4F-A884-23F9D57C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77E66-56C9-6C44-ADA0-27F4E63B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AA3E-9E77-804B-9426-16416411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C892D-082A-CE46-8A7E-1A55B9C0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DDF10-1D3A-3449-B852-B21A376F3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74D34-B354-E24F-A371-6DA35772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69615-6472-4742-97D9-0E11D1B6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E2299-C745-024A-9332-E37DF14C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6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D50F-8663-554E-A438-F3CABB26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A9D66-3D21-A64B-B7DC-95427FB38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0B170-9A87-454A-BD20-8D3688F5B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3451-5291-D148-BC69-7BAC29D5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E62C3-3AB7-BE4B-AC98-FE107C5C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D98D7-E71D-574F-9376-460B909D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91AD55-F06C-104F-AF94-A8254FD3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03D43-84E2-BF4E-A54A-39C37CC66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910C-5567-E445-BF62-B5AC08BAF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EA0D-50DC-2844-8501-C4664FC5F7A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F1BD-F3DF-5D43-8C7D-9AAF4381C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7D46-D260-EA4D-8BE5-9C35630C9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E643-3B34-F94E-B427-630A8B52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327B613C-1AD7-49D3-885D-F654C5CDBA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2/6/2019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ctr" defTabSz="121860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icpgx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cpicpgx.org/guideline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CPIC Informatics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 6, 2019 </a:t>
            </a:r>
          </a:p>
        </p:txBody>
      </p:sp>
    </p:spTree>
    <p:extLst>
      <p:ext uri="{BB962C8B-B14F-4D97-AF65-F5344CB8AC3E}">
        <p14:creationId xmlns:p14="http://schemas.microsoft.com/office/powerpoint/2010/main" val="341590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 Reference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from Listening Sessions </a:t>
            </a:r>
          </a:p>
        </p:txBody>
      </p:sp>
    </p:spTree>
    <p:extLst>
      <p:ext uri="{BB962C8B-B14F-4D97-AF65-F5344CB8AC3E}">
        <p14:creationId xmlns:p14="http://schemas.microsoft.com/office/powerpoint/2010/main" val="416351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967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for </a:t>
            </a:r>
            <a:br>
              <a:rPr lang="en-US" dirty="0"/>
            </a:br>
            <a:r>
              <a:rPr lang="en-US" dirty="0"/>
              <a:t>CPIC Database content, functionality, API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3562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600" b="1" dirty="0"/>
              <a:t>Listening Sessions </a:t>
            </a:r>
          </a:p>
          <a:p>
            <a:endParaRPr lang="en-US" sz="2600" b="1" dirty="0"/>
          </a:p>
          <a:p>
            <a:r>
              <a:rPr lang="en-US" sz="2600" b="1" dirty="0"/>
              <a:t>CPIC Informatics Call 11/27/18</a:t>
            </a:r>
          </a:p>
          <a:p>
            <a:endParaRPr lang="en-US" sz="2600" b="1" dirty="0"/>
          </a:p>
          <a:p>
            <a:r>
              <a:rPr lang="en-US" sz="2600" b="1" dirty="0"/>
              <a:t>CPIC Call 12/6/18</a:t>
            </a:r>
          </a:p>
        </p:txBody>
      </p:sp>
    </p:spTree>
    <p:extLst>
      <p:ext uri="{BB962C8B-B14F-4D97-AF65-F5344CB8AC3E}">
        <p14:creationId xmlns:p14="http://schemas.microsoft.com/office/powerpoint/2010/main" val="388003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Developing new tools to expand </a:t>
            </a:r>
            <a:br>
              <a:rPr lang="en-US" sz="4800" dirty="0"/>
            </a:br>
            <a:r>
              <a:rPr lang="en-US" sz="4800" dirty="0"/>
              <a:t>and customize use of CPIC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2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guidelines more computable</a:t>
            </a:r>
          </a:p>
          <a:p>
            <a:pPr lvl="1"/>
            <a:r>
              <a:rPr lang="en-US" dirty="0"/>
              <a:t>Implementation resources available on </a:t>
            </a:r>
            <a:r>
              <a:rPr lang="en-US" dirty="0">
                <a:hlinkClick r:id="rId3"/>
              </a:rPr>
              <a:t>www.cpicpgx.org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Database for implementation resources</a:t>
            </a:r>
          </a:p>
          <a:p>
            <a:pPr lvl="1"/>
            <a:r>
              <a:rPr lang="en-US" dirty="0"/>
              <a:t>Application Programming Interface (API)</a:t>
            </a:r>
          </a:p>
          <a:p>
            <a:r>
              <a:rPr lang="en-US" dirty="0"/>
              <a:t>Will enable use of CPIC knowledge in new ways across a broad potential user community </a:t>
            </a:r>
          </a:p>
          <a:p>
            <a:pPr marL="60930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6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established CPIC implementation resources provide a foundation for these new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67" dirty="0"/>
              <a:t>CPIC Informatics work group lead the development of resources that accompany each guideline</a:t>
            </a:r>
          </a:p>
          <a:p>
            <a:pPr lvl="1">
              <a:lnSpc>
                <a:spcPct val="80000"/>
              </a:lnSpc>
            </a:pPr>
            <a:r>
              <a:rPr lang="en-US" sz="2667" dirty="0"/>
              <a:t>First set of resources published in 2014 (</a:t>
            </a:r>
            <a:r>
              <a:rPr lang="en-US" sz="2667" dirty="0" err="1"/>
              <a:t>abacavir</a:t>
            </a:r>
            <a:r>
              <a:rPr lang="en-US" sz="2667" dirty="0"/>
              <a:t>/HLA guideline update)</a:t>
            </a:r>
          </a:p>
          <a:p>
            <a:pPr>
              <a:lnSpc>
                <a:spcPct val="80000"/>
              </a:lnSpc>
            </a:pPr>
            <a:r>
              <a:rPr lang="en-US" sz="3067" u="sng" dirty="0"/>
              <a:t>Comprehensive translation tables</a:t>
            </a:r>
            <a:r>
              <a:rPr lang="en-US" sz="3067" dirty="0"/>
              <a:t> from genotype to phenotype to clinical recommendation is one unique resource 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647709" y="4253878"/>
            <a:ext cx="3934691" cy="2382311"/>
            <a:chOff x="336" y="2926"/>
            <a:chExt cx="1440" cy="1207"/>
          </a:xfrm>
        </p:grpSpPr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336" y="2933"/>
              <a:ext cx="1440" cy="12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defTabSz="913924"/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764" y="2926"/>
              <a:ext cx="7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3924"/>
              <a:r>
                <a:rPr lang="en-US" sz="2133" b="1" dirty="0">
                  <a:solidFill>
                    <a:prstClr val="black"/>
                  </a:solidFill>
                </a:rPr>
                <a:t>Genotype</a:t>
              </a:r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765" y="3408"/>
              <a:ext cx="4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3924"/>
              <a:r>
                <a:rPr lang="en-US" sz="2133" b="1" dirty="0">
                  <a:solidFill>
                    <a:prstClr val="black"/>
                  </a:solidFill>
                </a:rPr>
                <a:t>Phenotype</a:t>
              </a:r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644" y="3853"/>
              <a:ext cx="10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3924"/>
              <a:r>
                <a:rPr lang="en-US" sz="2133" b="1" dirty="0">
                  <a:solidFill>
                    <a:prstClr val="black"/>
                  </a:solidFill>
                </a:rPr>
                <a:t>Recommendation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7" y="4370842"/>
            <a:ext cx="572981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Down Arrow 25"/>
          <p:cNvSpPr/>
          <p:nvPr/>
        </p:nvSpPr>
        <p:spPr>
          <a:xfrm>
            <a:off x="9453511" y="4775312"/>
            <a:ext cx="323088" cy="42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Down Arrow 27"/>
          <p:cNvSpPr/>
          <p:nvPr/>
        </p:nvSpPr>
        <p:spPr>
          <a:xfrm>
            <a:off x="9462847" y="5680467"/>
            <a:ext cx="323088" cy="42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483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87" y="6424520"/>
            <a:ext cx="1209497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Hoffman JM et al. </a:t>
            </a:r>
            <a:r>
              <a:rPr lang="en-US" sz="2133" i="1" dirty="0"/>
              <a:t>J Am Med Inform Assoc.</a:t>
            </a:r>
            <a:r>
              <a:rPr lang="en-US" sz="2133" dirty="0"/>
              <a:t> 2016  	</a:t>
            </a:r>
            <a:r>
              <a:rPr lang="en-US" sz="2133" dirty="0">
                <a:hlinkClick r:id="rId2"/>
              </a:rPr>
              <a:t>https://cpicpgx.org/guidelines/</a:t>
            </a:r>
            <a:r>
              <a:rPr lang="en-US" sz="2133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" y="160318"/>
            <a:ext cx="4872720" cy="2790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207" y="100941"/>
            <a:ext cx="7025821" cy="5260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91" y="3087586"/>
            <a:ext cx="4752516" cy="30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228881"/>
              </p:ext>
            </p:extLst>
          </p:nvPr>
        </p:nvGraphicFramePr>
        <p:xfrm>
          <a:off x="302821" y="186830"/>
          <a:ext cx="11429999" cy="5882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2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Examples of potential 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Retrieve a summary of  the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dirty="0"/>
                        <a:t>drugs and genes that are associated with a CPIC guideline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Uses the standard nomenclatures already in CPIC guidelines (e.g.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RxNorm</a:t>
                      </a:r>
                      <a:r>
                        <a:rPr lang="en-US" dirty="0"/>
                        <a:t> for medications and HGNC for genes)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8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60833"/>
              </p:ext>
            </p:extLst>
          </p:nvPr>
        </p:nvGraphicFramePr>
        <p:xfrm>
          <a:off x="302821" y="186830"/>
          <a:ext cx="11429999" cy="579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2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Examples of potential 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Retrieve a summary of  the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dirty="0"/>
                        <a:t>drugs and genes that are associated with a CPIC guideline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Uses the standard nomenclatures already in CPIC guidelines (e.g.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RxNorm</a:t>
                      </a:r>
                      <a:r>
                        <a:rPr lang="en-US" dirty="0"/>
                        <a:t> for medications and HGNC for genes)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Filter available drug/gene information to specific local needs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CPIC guideline may include information on 7 tricyclic antidepressants, but users</a:t>
                      </a:r>
                      <a:r>
                        <a:rPr lang="en-US" baseline="0" dirty="0"/>
                        <a:t> may </a:t>
                      </a:r>
                      <a:r>
                        <a:rPr lang="en-US" dirty="0"/>
                        <a:t>only want to download applicable information (e.g. CDS language) for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the drugs on the hospital’s formulary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Further,</a:t>
                      </a:r>
                      <a:r>
                        <a:rPr lang="en-US" baseline="0" dirty="0"/>
                        <a:t> show recommendations based on one gene (e.g. </a:t>
                      </a:r>
                      <a:r>
                        <a:rPr lang="en-US" i="1" baseline="0" dirty="0"/>
                        <a:t>CYP2D6) </a:t>
                      </a:r>
                      <a:r>
                        <a:rPr lang="en-US" i="0" baseline="0" dirty="0"/>
                        <a:t>for an antidepressant – not the second gene (e.g. </a:t>
                      </a:r>
                      <a:r>
                        <a:rPr lang="en-US" i="1" baseline="0" dirty="0"/>
                        <a:t>CYP2C19) </a:t>
                      </a:r>
                      <a:r>
                        <a:rPr lang="en-US" i="0" baseline="0" dirty="0"/>
                        <a:t>for which testing is not yet available at the site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Retrieve all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dirty="0"/>
                        <a:t>drugs with CPIC guidelines and return a summary of all actionable </a:t>
                      </a:r>
                      <a:r>
                        <a:rPr lang="en-US" sz="2800" b="1" dirty="0" err="1"/>
                        <a:t>diplotype</a:t>
                      </a:r>
                      <a:r>
                        <a:rPr lang="en-US" sz="2800" b="1" dirty="0"/>
                        <a:t>/phenotype data with the corresponding CDS alert language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These data</a:t>
                      </a:r>
                      <a:r>
                        <a:rPr lang="en-US" baseline="0" dirty="0"/>
                        <a:t> would be used on an ongoing basis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This data may be sent to different applications and/or users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2821" y="4301075"/>
            <a:ext cx="11429999" cy="151410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710152"/>
              </p:ext>
            </p:extLst>
          </p:nvPr>
        </p:nvGraphicFramePr>
        <p:xfrm>
          <a:off x="302821" y="186830"/>
          <a:ext cx="11429999" cy="579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2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Examples of potential 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Retrieve a summary of  the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dirty="0"/>
                        <a:t>drugs and genes that are associated with a CPIC guideline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Uses the standard nomenclatures already in CPIC guidelines (e.g.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RxNorm</a:t>
                      </a:r>
                      <a:r>
                        <a:rPr lang="en-US" dirty="0"/>
                        <a:t> for medications and HGNC for genes)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Filter available drug/gene information to specific local needs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CPIC guideline may include information on 7 tricyclic antidepressants, but users</a:t>
                      </a:r>
                      <a:r>
                        <a:rPr lang="en-US" baseline="0" dirty="0"/>
                        <a:t> may </a:t>
                      </a:r>
                      <a:r>
                        <a:rPr lang="en-US" dirty="0"/>
                        <a:t>only want to download applicable information (e.g. CDS language) for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the drugs on the hospital’s formulary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Further,</a:t>
                      </a:r>
                      <a:r>
                        <a:rPr lang="en-US" baseline="0" dirty="0"/>
                        <a:t> show recommendations based on one gene (e.g. </a:t>
                      </a:r>
                      <a:r>
                        <a:rPr lang="en-US" i="1" baseline="0" dirty="0"/>
                        <a:t>CYP2D6) </a:t>
                      </a:r>
                      <a:r>
                        <a:rPr lang="en-US" i="0" baseline="0" dirty="0"/>
                        <a:t>for an antidepressant – not the second gene (e.g. </a:t>
                      </a:r>
                      <a:r>
                        <a:rPr lang="en-US" i="1" baseline="0" dirty="0"/>
                        <a:t>CYP2C19) </a:t>
                      </a:r>
                      <a:r>
                        <a:rPr lang="en-US" i="0" baseline="0" dirty="0"/>
                        <a:t>for which testing is not yet available at the site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Retrieve all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dirty="0"/>
                        <a:t>drugs with CPIC guidelines and return a summary of all actionable </a:t>
                      </a:r>
                      <a:r>
                        <a:rPr lang="en-US" sz="2800" b="1" dirty="0" err="1"/>
                        <a:t>diplotype</a:t>
                      </a:r>
                      <a:r>
                        <a:rPr lang="en-US" sz="2800" b="1" dirty="0"/>
                        <a:t>/phenotype data with the corresponding CDS alert language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These data</a:t>
                      </a:r>
                      <a:r>
                        <a:rPr lang="en-US" baseline="0" dirty="0"/>
                        <a:t> would be used on an ongoing basis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This data may be sent to different applications and/or users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2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Query Examples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D7EEC1-0D45-3D4C-8376-BD241F89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diplotype_view?genesymbol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=eq.UGT1A1&amp;diplotype=eq.*27/*80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3A12CA-9322-B74A-A07A-6BA5227AA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72880"/>
            <a:ext cx="10905066" cy="29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Introductions and announcements </a:t>
            </a:r>
          </a:p>
          <a:p>
            <a:pPr lvl="1"/>
            <a:r>
              <a:rPr lang="en-US" dirty="0"/>
              <a:t>Membership reminders – new members welcome to apply and join </a:t>
            </a:r>
          </a:p>
          <a:p>
            <a:pPr lvl="1"/>
            <a:r>
              <a:rPr lang="en-US" dirty="0"/>
              <a:t>CPIC open meeting in June – registration now open 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Guideline updates (Kelly) </a:t>
            </a:r>
          </a:p>
          <a:p>
            <a:pPr marL="914400" lvl="2" indent="0">
              <a:buNone/>
            </a:pPr>
            <a:endParaRPr lang="en-US" dirty="0"/>
          </a:p>
          <a:p>
            <a:pPr lvl="0"/>
            <a:r>
              <a:rPr lang="en-US" dirty="0"/>
              <a:t>Discuss database/API efforts </a:t>
            </a:r>
          </a:p>
          <a:p>
            <a:pPr lvl="1"/>
            <a:r>
              <a:rPr lang="en-US" dirty="0"/>
              <a:t>Recap key findings from Nov/Dec listening sessions </a:t>
            </a:r>
          </a:p>
          <a:p>
            <a:pPr lvl="1"/>
            <a:r>
              <a:rPr lang="en-US" dirty="0"/>
              <a:t>Review organizations interested in being involved as early testing partners </a:t>
            </a:r>
          </a:p>
          <a:p>
            <a:pPr lvl="1"/>
            <a:r>
              <a:rPr lang="en-US" dirty="0"/>
              <a:t>Discuss progress on further standardizing implementation resources to enable database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6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D7EEC1-0D45-3D4C-8376-BD241F89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/recommendation?genotypes=cs.”UGT1A1:Poor metabolizer”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D19C6B-09E7-8344-BF9C-26AA509C2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68521"/>
            <a:ext cx="10905066" cy="40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00F860E-CF04-E546-A686-3AA72A68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8043" y="73665"/>
            <a:ext cx="5869460" cy="67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Feedback: Questions to guide discussion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you anticipate you would use the CPIC database/API? </a:t>
            </a:r>
          </a:p>
          <a:p>
            <a:endParaRPr lang="en-US" dirty="0"/>
          </a:p>
          <a:p>
            <a:r>
              <a:rPr lang="en-US" dirty="0"/>
              <a:t>Of the existing CPIC implementation resources, what is the top priority to build in the database? </a:t>
            </a:r>
          </a:p>
          <a:p>
            <a:endParaRPr lang="en-US" dirty="0"/>
          </a:p>
          <a:p>
            <a:r>
              <a:rPr lang="en-US" dirty="0"/>
              <a:t>What support or guidance would you need to use the CPIC database/API? </a:t>
            </a:r>
          </a:p>
          <a:p>
            <a:endParaRPr lang="en-US" dirty="0"/>
          </a:p>
          <a:p>
            <a:r>
              <a:rPr lang="en-US" dirty="0"/>
              <a:t>How should the CPIC guideline development process change to support these new resources?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feedback from both listening sessions and determine where additional information may be needed </a:t>
            </a:r>
          </a:p>
          <a:p>
            <a:endParaRPr lang="en-US" dirty="0"/>
          </a:p>
          <a:p>
            <a:r>
              <a:rPr lang="en-US" dirty="0"/>
              <a:t>Additional review with CPIC leadership and steering committee </a:t>
            </a:r>
          </a:p>
          <a:p>
            <a:endParaRPr lang="en-US" dirty="0"/>
          </a:p>
          <a:p>
            <a:r>
              <a:rPr lang="en-US" dirty="0"/>
              <a:t>Ongoing progress reports on CPIC Informatics calls with routine updates to all of CPIC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7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group does careful review of the resources with each guideline </a:t>
            </a:r>
          </a:p>
          <a:p>
            <a:endParaRPr lang="en-US" dirty="0"/>
          </a:p>
          <a:p>
            <a:r>
              <a:rPr lang="en-US" dirty="0"/>
              <a:t>Review Recent Guidelines </a:t>
            </a:r>
          </a:p>
          <a:p>
            <a:endParaRPr lang="en-US" dirty="0"/>
          </a:p>
          <a:p>
            <a:r>
              <a:rPr lang="en-US" dirty="0"/>
              <a:t>Review Upcoming Guidelines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1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969" y="392545"/>
            <a:ext cx="2567240" cy="2545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TPMT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thiopurines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clopidogrel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CYP2C9, VKORC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– warfarin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codeine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HLA-B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abacavir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SLCO1B1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simvastatin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HLA-B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allopurinol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CYP2D6, CYP2C19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TCAs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HLA-B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carbamazepine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DPYD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-- 5FU /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capecitabine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TPMT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thiopurines—UPDATE</a:t>
            </a: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CYP2C19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clopidogrel--UPDATE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661" lvl="1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7696200" y="1143000"/>
            <a:ext cx="2667000" cy="1250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tamoxifen</a:t>
            </a:r>
          </a:p>
          <a:p>
            <a:pPr lvl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HLA-B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carbamazepine—UPDATE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DPYD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-- 5FU / capecitabine—UPDATE-in review</a:t>
            </a:r>
          </a:p>
          <a:p>
            <a:pPr marL="0" indent="0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RYR1/CACNA1S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inhaled anesthetics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TPMT/NUDT15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thiopurines—UPDATE</a:t>
            </a:r>
          </a:p>
          <a:p>
            <a:pPr marL="0" indent="0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(in progress)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CYP2B6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—efavirenz-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review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—atomoxetine-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review</a:t>
            </a:r>
          </a:p>
          <a:p>
            <a:pPr lvl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/PPI</a:t>
            </a:r>
          </a:p>
          <a:p>
            <a:pPr lvl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/HLA-phenytoin—UPDATE</a:t>
            </a:r>
          </a:p>
          <a:p>
            <a:pPr lvl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/NSAIDS</a:t>
            </a: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CYP2D6/codeine-UPDATE (to include other opioids)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cpicpgx.org/img/logo/cpic-full-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2395"/>
            <a:ext cx="2391834" cy="7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300104" y="283117"/>
            <a:ext cx="2362200" cy="1250213"/>
          </a:xfrm>
          <a:prstGeom prst="rect">
            <a:avLst/>
          </a:prstGeom>
        </p:spPr>
        <p:txBody>
          <a:bodyPr vert="horz" lIns="28932" tIns="14467" rIns="28932" bIns="1446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IL28B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PEG interferon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CFTR 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Ivacaftor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G6PD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Rasburicase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CYP2C9, HLA-B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Phenytoin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codeine--UPDATE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HLA-B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abacavir--UPDATE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SLCO1B1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simvastatin—UPDATE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CYP3A5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tacrolimus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SSRIs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UGT1A1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atazanavir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HLA-B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allopurinol—UPDATE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voriconazole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ondansetron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CYP2C9, VKORC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– warfarin--UPDATE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CYP2D6, CYP2C19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TCAs--UPDATE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6404" y="6248401"/>
            <a:ext cx="2458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https://cpicpgx.org/guidelines/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34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Database/API Efforts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key findings from Nov/Dec listening sessions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organizations interested in being involved as early testing partners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Discuss progress on further standardizing implementation resources to enable database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5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findings from listening session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interest from a variety of users </a:t>
            </a:r>
          </a:p>
          <a:p>
            <a:r>
              <a:rPr lang="en-US" dirty="0"/>
              <a:t>Scope questions – initial focus is outside the EHR but eventually could go deeper in time </a:t>
            </a:r>
          </a:p>
          <a:p>
            <a:r>
              <a:rPr lang="en-US" dirty="0"/>
              <a:t>Features and requests</a:t>
            </a:r>
          </a:p>
          <a:p>
            <a:pPr lvl="1"/>
            <a:r>
              <a:rPr lang="en-US" dirty="0"/>
              <a:t>Robust versioning mentioned several times </a:t>
            </a:r>
          </a:p>
          <a:p>
            <a:pPr lvl="2"/>
            <a:r>
              <a:rPr lang="en-US" dirty="0"/>
              <a:t>Could be scenarios where would want to look at what recommendations were over time</a:t>
            </a:r>
          </a:p>
          <a:p>
            <a:pPr lvl="2"/>
            <a:r>
              <a:rPr lang="en-US" dirty="0"/>
              <a:t>Default to most recent version  </a:t>
            </a:r>
          </a:p>
          <a:p>
            <a:pPr lvl="1"/>
            <a:r>
              <a:rPr lang="en-US" dirty="0"/>
              <a:t>Batch processing scenario discussed – use entire database</a:t>
            </a:r>
          </a:p>
          <a:p>
            <a:pPr lvl="1"/>
            <a:r>
              <a:rPr lang="en-US" dirty="0"/>
              <a:t>Defining what is actionable is important </a:t>
            </a:r>
          </a:p>
        </p:txBody>
      </p:sp>
    </p:spTree>
    <p:extLst>
      <p:ext uri="{BB962C8B-B14F-4D97-AF65-F5344CB8AC3E}">
        <p14:creationId xmlns:p14="http://schemas.microsoft.com/office/powerpoint/2010/main" val="90334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findings from listening session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brought up other resources</a:t>
            </a:r>
          </a:p>
          <a:p>
            <a:pPr lvl="1"/>
            <a:r>
              <a:rPr lang="en-US" dirty="0"/>
              <a:t>Examples </a:t>
            </a:r>
          </a:p>
          <a:p>
            <a:pPr lvl="2"/>
            <a:r>
              <a:rPr lang="en-US" dirty="0" err="1"/>
              <a:t>PharmVar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PharmCat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will not duplicate efforts and this will provide something others do not currently offer </a:t>
            </a:r>
          </a:p>
        </p:txBody>
      </p:sp>
    </p:spTree>
    <p:extLst>
      <p:ext uri="{BB962C8B-B14F-4D97-AF65-F5344CB8AC3E}">
        <p14:creationId xmlns:p14="http://schemas.microsoft.com/office/powerpoint/2010/main" val="153467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Database/API Efforts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organizations interested in being involved as early testing partners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7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Database/API Efforts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progress on further standardizing implementation resources to enable database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97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1102</Words>
  <Application>Microsoft Office PowerPoint</Application>
  <PresentationFormat>Widescreen</PresentationFormat>
  <Paragraphs>177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Wingdings</vt:lpstr>
      <vt:lpstr>Office Theme</vt:lpstr>
      <vt:lpstr>1_Office Theme</vt:lpstr>
      <vt:lpstr>CPIC Informatics </vt:lpstr>
      <vt:lpstr>Agenda </vt:lpstr>
      <vt:lpstr>Guidelines </vt:lpstr>
      <vt:lpstr>PowerPoint Presentation</vt:lpstr>
      <vt:lpstr>Discuss Database/API Efforts </vt:lpstr>
      <vt:lpstr>Some key findings from listening session </vt:lpstr>
      <vt:lpstr>Some key findings from listening session </vt:lpstr>
      <vt:lpstr>Discuss Database/API Efforts </vt:lpstr>
      <vt:lpstr>Discuss Database/API Efforts </vt:lpstr>
      <vt:lpstr>For Reference</vt:lpstr>
      <vt:lpstr>Planning for  CPIC Database content, functionality, API</vt:lpstr>
      <vt:lpstr>Developing new tools to expand  and customize use of CPIC guidelines</vt:lpstr>
      <vt:lpstr>The established CPIC implementation resources provide a foundation for these new tools </vt:lpstr>
      <vt:lpstr>PowerPoint Presentation</vt:lpstr>
      <vt:lpstr>PowerPoint Presentation</vt:lpstr>
      <vt:lpstr>PowerPoint Presentation</vt:lpstr>
      <vt:lpstr>PowerPoint Presentation</vt:lpstr>
      <vt:lpstr>Query Examples </vt:lpstr>
      <vt:lpstr>/diplotype_view?genesymbol=eq.UGT1A1&amp;diplotype=eq.*27/*80</vt:lpstr>
      <vt:lpstr>/recommendation?genotypes=cs.”UGT1A1:Poor metabolizer”</vt:lpstr>
      <vt:lpstr>PowerPoint Presentation</vt:lpstr>
      <vt:lpstr>Feedback: Questions to guide discussion   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/diplotype_view?genesymbol=eq.UGT1A1&amp;diplotype=eq.*27%2F*80</dc:title>
  <dc:creator>Ryan M Whaley</dc:creator>
  <cp:lastModifiedBy>Caudle, Kelly</cp:lastModifiedBy>
  <cp:revision>8</cp:revision>
  <dcterms:created xsi:type="dcterms:W3CDTF">2018-11-25T17:02:51Z</dcterms:created>
  <dcterms:modified xsi:type="dcterms:W3CDTF">2019-02-06T18:51:41Z</dcterms:modified>
</cp:coreProperties>
</file>