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7"/>
  </p:notesMasterIdLst>
  <p:sldIdLst>
    <p:sldId id="645" r:id="rId2"/>
    <p:sldId id="646" r:id="rId3"/>
    <p:sldId id="647" r:id="rId4"/>
    <p:sldId id="648" r:id="rId5"/>
    <p:sldId id="649" r:id="rId6"/>
    <p:sldId id="262" r:id="rId7"/>
    <p:sldId id="256" r:id="rId8"/>
    <p:sldId id="640" r:id="rId9"/>
    <p:sldId id="641" r:id="rId10"/>
    <p:sldId id="582" r:id="rId11"/>
    <p:sldId id="642" r:id="rId12"/>
    <p:sldId id="643" r:id="rId13"/>
    <p:sldId id="644" r:id="rId14"/>
    <p:sldId id="595" r:id="rId15"/>
    <p:sldId id="603" r:id="rId16"/>
    <p:sldId id="616" r:id="rId17"/>
    <p:sldId id="606" r:id="rId18"/>
    <p:sldId id="610" r:id="rId19"/>
    <p:sldId id="637" r:id="rId20"/>
    <p:sldId id="613" r:id="rId21"/>
    <p:sldId id="619" r:id="rId22"/>
    <p:sldId id="625" r:id="rId23"/>
    <p:sldId id="620" r:id="rId24"/>
    <p:sldId id="614" r:id="rId25"/>
    <p:sldId id="622" r:id="rId26"/>
    <p:sldId id="623" r:id="rId27"/>
    <p:sldId id="624" r:id="rId28"/>
    <p:sldId id="632" r:id="rId29"/>
    <p:sldId id="634" r:id="rId30"/>
    <p:sldId id="635" r:id="rId31"/>
    <p:sldId id="636" r:id="rId32"/>
    <p:sldId id="633" r:id="rId33"/>
    <p:sldId id="638" r:id="rId34"/>
    <p:sldId id="639" r:id="rId35"/>
    <p:sldId id="615" r:id="rId3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84896" autoAdjust="0"/>
  </p:normalViewPr>
  <p:slideViewPr>
    <p:cSldViewPr snapToGrid="0">
      <p:cViewPr varScale="1">
        <p:scale>
          <a:sx n="57" d="100"/>
          <a:sy n="57" d="100"/>
        </p:scale>
        <p:origin x="1176"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r>
              <a:rPr lang="en-US"/>
              <a:t>Do you agree with the following term for MT-RNR1 allele function?</a:t>
            </a:r>
          </a:p>
        </c:rich>
      </c:tx>
      <c:overlay val="0"/>
    </c:title>
    <c:autoTitleDeleted val="0"/>
    <c:plotArea>
      <c:layout/>
      <c:barChart>
        <c:barDir val="col"/>
        <c:grouping val="clustered"/>
        <c:varyColors val="0"/>
        <c:ser>
          <c:idx val="0"/>
          <c:order val="0"/>
          <c:tx>
            <c:strRef>
              <c:f>'Question 3'!$B$3</c:f>
              <c:strCache>
                <c:ptCount val="1"/>
                <c:pt idx="0">
                  <c:v>Responses</c:v>
                </c:pt>
              </c:strCache>
            </c:strRef>
          </c:tx>
          <c:spPr>
            <a:solidFill>
              <a:srgbClr val="00BF6F"/>
            </a:solidFill>
            <a:ln>
              <a:prstDash val="solid"/>
            </a:ln>
          </c:spPr>
          <c:invertIfNegative val="0"/>
          <c:dLbls>
            <c:spPr>
              <a:noFill/>
              <a:ln>
                <a:noFill/>
              </a:ln>
              <a:effectLst/>
            </c:spPr>
            <c:txPr>
              <a:bodyPr/>
              <a:lstStyle/>
              <a:p>
                <a:pPr>
                  <a:defRPr sz="18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'Question 3'!$A$4:$A$5</c:f>
              <c:strCache>
                <c:ptCount val="2"/>
                <c:pt idx="0">
                  <c:v>I agree</c:v>
                </c:pt>
                <c:pt idx="1">
                  <c:v>I do not agree. </c:v>
                </c:pt>
              </c:strCache>
            </c:strRef>
          </c:cat>
          <c:val>
            <c:numRef>
              <c:f>'Question 3'!$B$4:$B$5</c:f>
              <c:numCache>
                <c:formatCode>0%</c:formatCode>
                <c:ptCount val="2"/>
                <c:pt idx="0">
                  <c:v>0.9487000000000001</c:v>
                </c:pt>
                <c:pt idx="1">
                  <c:v>5.1299999999999998E-2</c:v>
                </c:pt>
              </c:numCache>
            </c:numRef>
          </c:val>
          <c:extLst>
            <c:ext xmlns:c16="http://schemas.microsoft.com/office/drawing/2014/chart" uri="{C3380CC4-5D6E-409C-BE32-E72D297353CC}">
              <c16:uniqueId val="{00000000-FAC0-4836-B3B0-5B5780763182}"/>
            </c:ext>
          </c:extLst>
        </c:ser>
        <c:dLbls>
          <c:showLegendKey val="0"/>
          <c:showVal val="0"/>
          <c:showCatName val="0"/>
          <c:showSerName val="0"/>
          <c:showPercent val="0"/>
          <c:showBubbleSize val="0"/>
        </c:dLbls>
        <c:gapWidth val="150"/>
        <c:axId val="10"/>
        <c:axId val="100"/>
      </c:barChart>
      <c:valAx>
        <c:axId val="100"/>
        <c:scaling>
          <c:orientation val="minMax"/>
        </c:scaling>
        <c:delete val="0"/>
        <c:axPos val="l"/>
        <c:numFmt formatCode="0%" sourceLinked="1"/>
        <c:majorTickMark val="out"/>
        <c:minorTickMark val="none"/>
        <c:tickLblPos val="nextTo"/>
        <c:txPr>
          <a:bodyPr/>
          <a:lstStyle/>
          <a:p>
            <a:pPr>
              <a:defRPr sz="1800"/>
            </a:pPr>
            <a:endParaRPr lang="en-US"/>
          </a:p>
        </c:txPr>
        <c:crossAx val="10"/>
        <c:crosses val="autoZero"/>
        <c:crossBetween val="between"/>
      </c:valAx>
      <c:catAx>
        <c:axId val="10"/>
        <c:scaling>
          <c:orientation val="minMax"/>
        </c:scaling>
        <c:delete val="0"/>
        <c:axPos val="b"/>
        <c:numFmt formatCode="General" sourceLinked="1"/>
        <c:majorTickMark val="out"/>
        <c:minorTickMark val="none"/>
        <c:tickLblPos val="nextTo"/>
        <c:txPr>
          <a:bodyPr/>
          <a:lstStyle/>
          <a:p>
            <a:pPr>
              <a:defRPr sz="1800"/>
            </a:pPr>
            <a:endParaRPr lang="en-US"/>
          </a:p>
        </c:txPr>
        <c:crossAx val="100"/>
        <c:crosses val="autoZero"/>
        <c:auto val="0"/>
        <c:lblAlgn val="ctr"/>
        <c:lblOffset val="100"/>
        <c:noMultiLvlLbl val="0"/>
      </c:catAx>
    </c:plotArea>
    <c:plotVisOnly val="0"/>
    <c:dispBlanksAs val="gap"/>
    <c:showDLblsOverMax val="0"/>
  </c:chart>
  <c:txPr>
    <a:bodyPr/>
    <a:lstStyle/>
    <a:p>
      <a:pPr>
        <a:defRPr sz="105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r>
              <a:rPr lang="en-US" dirty="0"/>
              <a:t>Are the following terms used to describe MT-RNR1 phenotype acceptable?</a:t>
            </a:r>
          </a:p>
        </c:rich>
      </c:tx>
      <c:layout>
        <c:manualLayout>
          <c:xMode val="edge"/>
          <c:yMode val="edge"/>
          <c:x val="0.11152976616559293"/>
          <c:y val="0"/>
        </c:manualLayout>
      </c:layout>
      <c:overlay val="0"/>
    </c:title>
    <c:autoTitleDeleted val="0"/>
    <c:plotArea>
      <c:layout/>
      <c:barChart>
        <c:barDir val="col"/>
        <c:grouping val="clustered"/>
        <c:varyColors val="0"/>
        <c:ser>
          <c:idx val="0"/>
          <c:order val="0"/>
          <c:tx>
            <c:strRef>
              <c:f>'Question 1'!$B$3</c:f>
              <c:strCache>
                <c:ptCount val="1"/>
                <c:pt idx="0">
                  <c:v>Responses</c:v>
                </c:pt>
              </c:strCache>
            </c:strRef>
          </c:tx>
          <c:spPr>
            <a:solidFill>
              <a:srgbClr val="00BF6F"/>
            </a:solidFill>
            <a:ln>
              <a:prstDash val="solid"/>
            </a:ln>
          </c:spPr>
          <c:invertIfNegative val="0"/>
          <c:dLbls>
            <c:spPr>
              <a:noFill/>
              <a:ln>
                <a:noFill/>
              </a:ln>
              <a:effectLst/>
            </c:spPr>
            <c:txPr>
              <a:bodyPr wrap="square" lIns="38100" tIns="19050" rIns="38100" bIns="19050" anchor="ctr">
                <a:spAutoFit/>
              </a:bodyPr>
              <a:lstStyle/>
              <a:p>
                <a:pPr>
                  <a:defRPr sz="18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'Question 1'!$A$4:$A$5</c:f>
              <c:strCache>
                <c:ptCount val="2"/>
                <c:pt idx="0">
                  <c:v>Acceptable</c:v>
                </c:pt>
                <c:pt idx="1">
                  <c:v>Not acceptable. Please explain why and suggest alternative wording.</c:v>
                </c:pt>
              </c:strCache>
            </c:strRef>
          </c:cat>
          <c:val>
            <c:numRef>
              <c:f>'Question 1'!$B$4:$B$5</c:f>
              <c:numCache>
                <c:formatCode>0%</c:formatCode>
                <c:ptCount val="2"/>
                <c:pt idx="0">
                  <c:v>0.91180000000000005</c:v>
                </c:pt>
                <c:pt idx="1">
                  <c:v>8.8200000000000001E-2</c:v>
                </c:pt>
              </c:numCache>
            </c:numRef>
          </c:val>
          <c:extLst>
            <c:ext xmlns:c16="http://schemas.microsoft.com/office/drawing/2014/chart" uri="{C3380CC4-5D6E-409C-BE32-E72D297353CC}">
              <c16:uniqueId val="{00000000-F016-44A7-A6DF-65AA5765C4D9}"/>
            </c:ext>
          </c:extLst>
        </c:ser>
        <c:dLbls>
          <c:showLegendKey val="0"/>
          <c:showVal val="0"/>
          <c:showCatName val="0"/>
          <c:showSerName val="0"/>
          <c:showPercent val="0"/>
          <c:showBubbleSize val="0"/>
        </c:dLbls>
        <c:gapWidth val="150"/>
        <c:axId val="10"/>
        <c:axId val="100"/>
      </c:barChart>
      <c:valAx>
        <c:axId val="100"/>
        <c:scaling>
          <c:orientation val="minMax"/>
        </c:scaling>
        <c:delete val="0"/>
        <c:axPos val="l"/>
        <c:numFmt formatCode="0%" sourceLinked="1"/>
        <c:majorTickMark val="out"/>
        <c:minorTickMark val="none"/>
        <c:tickLblPos val="nextTo"/>
        <c:txPr>
          <a:bodyPr/>
          <a:lstStyle/>
          <a:p>
            <a:pPr>
              <a:defRPr sz="1800"/>
            </a:pPr>
            <a:endParaRPr lang="en-US"/>
          </a:p>
        </c:txPr>
        <c:crossAx val="10"/>
        <c:crosses val="autoZero"/>
        <c:crossBetween val="between"/>
      </c:valAx>
      <c:catAx>
        <c:axId val="10"/>
        <c:scaling>
          <c:orientation val="minMax"/>
        </c:scaling>
        <c:delete val="0"/>
        <c:axPos val="b"/>
        <c:numFmt formatCode="General" sourceLinked="1"/>
        <c:majorTickMark val="out"/>
        <c:minorTickMark val="none"/>
        <c:tickLblPos val="nextTo"/>
        <c:txPr>
          <a:bodyPr/>
          <a:lstStyle/>
          <a:p>
            <a:pPr>
              <a:defRPr sz="1600"/>
            </a:pPr>
            <a:endParaRPr lang="en-US"/>
          </a:p>
        </c:txPr>
        <c:crossAx val="100"/>
        <c:crosses val="autoZero"/>
        <c:auto val="0"/>
        <c:lblAlgn val="ctr"/>
        <c:lblOffset val="100"/>
        <c:noMultiLvlLbl val="0"/>
      </c:catAx>
    </c:plotArea>
    <c:plotVisOnly val="0"/>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r>
              <a:rPr lang="en-US"/>
              <a:t>Is the term "likely" acceptable to describe uncertainty of phenotype ?</a:t>
            </a:r>
          </a:p>
        </c:rich>
      </c:tx>
      <c:overlay val="0"/>
    </c:title>
    <c:autoTitleDeleted val="0"/>
    <c:plotArea>
      <c:layout/>
      <c:barChart>
        <c:barDir val="col"/>
        <c:grouping val="clustered"/>
        <c:varyColors val="0"/>
        <c:ser>
          <c:idx val="0"/>
          <c:order val="0"/>
          <c:tx>
            <c:strRef>
              <c:f>'Question 2'!$B$3</c:f>
              <c:strCache>
                <c:ptCount val="1"/>
                <c:pt idx="0">
                  <c:v>Responses</c:v>
                </c:pt>
              </c:strCache>
            </c:strRef>
          </c:tx>
          <c:spPr>
            <a:solidFill>
              <a:srgbClr val="00BF6F"/>
            </a:solidFill>
            <a:ln>
              <a:prstDash val="solid"/>
            </a:ln>
          </c:spPr>
          <c:invertIfNegative val="0"/>
          <c:dLbls>
            <c:spPr>
              <a:noFill/>
              <a:ln>
                <a:noFill/>
              </a:ln>
              <a:effectLst/>
            </c:spPr>
            <c:txPr>
              <a:bodyPr wrap="square" lIns="38100" tIns="19050" rIns="38100" bIns="19050" anchor="ctr">
                <a:spAutoFit/>
              </a:bodyPr>
              <a:lstStyle/>
              <a:p>
                <a:pPr>
                  <a:defRPr sz="18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'Question 2'!$A$4:$A$6</c:f>
              <c:strCache>
                <c:ptCount val="3"/>
                <c:pt idx="0">
                  <c:v>Yes-the term is acceptable</c:v>
                </c:pt>
                <c:pt idx="1">
                  <c:v>I do not know</c:v>
                </c:pt>
                <c:pt idx="2">
                  <c:v>No. Please provide additional terms you would like the experts to consider.</c:v>
                </c:pt>
              </c:strCache>
            </c:strRef>
          </c:cat>
          <c:val>
            <c:numRef>
              <c:f>'Question 2'!$B$4:$B$6</c:f>
              <c:numCache>
                <c:formatCode>0%</c:formatCode>
                <c:ptCount val="3"/>
                <c:pt idx="0">
                  <c:v>0.8529000000000001</c:v>
                </c:pt>
                <c:pt idx="1">
                  <c:v>2.9399999999999999E-2</c:v>
                </c:pt>
                <c:pt idx="2">
                  <c:v>0.1176</c:v>
                </c:pt>
              </c:numCache>
            </c:numRef>
          </c:val>
          <c:extLst>
            <c:ext xmlns:c16="http://schemas.microsoft.com/office/drawing/2014/chart" uri="{C3380CC4-5D6E-409C-BE32-E72D297353CC}">
              <c16:uniqueId val="{00000000-17E7-400C-AD5A-F9DC32E989A8}"/>
            </c:ext>
          </c:extLst>
        </c:ser>
        <c:dLbls>
          <c:showLegendKey val="0"/>
          <c:showVal val="0"/>
          <c:showCatName val="0"/>
          <c:showSerName val="0"/>
          <c:showPercent val="0"/>
          <c:showBubbleSize val="0"/>
        </c:dLbls>
        <c:gapWidth val="150"/>
        <c:axId val="10"/>
        <c:axId val="100"/>
      </c:barChart>
      <c:valAx>
        <c:axId val="100"/>
        <c:scaling>
          <c:orientation val="minMax"/>
        </c:scaling>
        <c:delete val="0"/>
        <c:axPos val="l"/>
        <c:numFmt formatCode="0%" sourceLinked="1"/>
        <c:majorTickMark val="out"/>
        <c:minorTickMark val="none"/>
        <c:tickLblPos val="nextTo"/>
        <c:txPr>
          <a:bodyPr/>
          <a:lstStyle/>
          <a:p>
            <a:pPr>
              <a:defRPr sz="1800"/>
            </a:pPr>
            <a:endParaRPr lang="en-US"/>
          </a:p>
        </c:txPr>
        <c:crossAx val="10"/>
        <c:crosses val="autoZero"/>
        <c:crossBetween val="between"/>
      </c:valAx>
      <c:catAx>
        <c:axId val="10"/>
        <c:scaling>
          <c:orientation val="minMax"/>
        </c:scaling>
        <c:delete val="0"/>
        <c:axPos val="b"/>
        <c:numFmt formatCode="General" sourceLinked="1"/>
        <c:majorTickMark val="out"/>
        <c:minorTickMark val="none"/>
        <c:tickLblPos val="nextTo"/>
        <c:txPr>
          <a:bodyPr/>
          <a:lstStyle/>
          <a:p>
            <a:pPr>
              <a:defRPr sz="1600"/>
            </a:pPr>
            <a:endParaRPr lang="en-US"/>
          </a:p>
        </c:txPr>
        <c:crossAx val="100"/>
        <c:crosses val="autoZero"/>
        <c:auto val="0"/>
        <c:lblAlgn val="ctr"/>
        <c:lblOffset val="100"/>
        <c:noMultiLvlLbl val="0"/>
      </c:catAx>
    </c:plotArea>
    <c:plotVisOnly val="0"/>
    <c:dispBlanksAs val="gap"/>
    <c:showDLblsOverMax val="0"/>
  </c:chart>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r>
              <a:rPr lang="en-US"/>
              <a:t>Is the term "possible" acceptable to describe a known allele function plus an uncertain/unknown function?</a:t>
            </a:r>
          </a:p>
        </c:rich>
      </c:tx>
      <c:overlay val="0"/>
    </c:title>
    <c:autoTitleDeleted val="0"/>
    <c:plotArea>
      <c:layout/>
      <c:barChart>
        <c:barDir val="col"/>
        <c:grouping val="clustered"/>
        <c:varyColors val="0"/>
        <c:ser>
          <c:idx val="0"/>
          <c:order val="0"/>
          <c:tx>
            <c:strRef>
              <c:f>'Question 3'!$B$3</c:f>
              <c:strCache>
                <c:ptCount val="1"/>
                <c:pt idx="0">
                  <c:v>Responses</c:v>
                </c:pt>
              </c:strCache>
            </c:strRef>
          </c:tx>
          <c:spPr>
            <a:solidFill>
              <a:srgbClr val="00BF6F"/>
            </a:solidFill>
            <a:ln>
              <a:prstDash val="solid"/>
            </a:ln>
          </c:spPr>
          <c:invertIfNegative val="0"/>
          <c:dLbls>
            <c:spPr>
              <a:noFill/>
              <a:ln>
                <a:noFill/>
              </a:ln>
              <a:effectLst/>
            </c:spPr>
            <c:txPr>
              <a:bodyPr wrap="square" lIns="38100" tIns="19050" rIns="38100" bIns="19050" anchor="ctr">
                <a:spAutoFit/>
              </a:bodyPr>
              <a:lstStyle/>
              <a:p>
                <a:pPr>
                  <a:defRPr sz="20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'Question 3'!$A$4:$A$6</c:f>
              <c:strCache>
                <c:ptCount val="3"/>
                <c:pt idx="0">
                  <c:v>Yes-the term is acceptable</c:v>
                </c:pt>
                <c:pt idx="1">
                  <c:v>I do not know</c:v>
                </c:pt>
                <c:pt idx="2">
                  <c:v>No. Please provide additional terms you would like the experts to consider.</c:v>
                </c:pt>
              </c:strCache>
            </c:strRef>
          </c:cat>
          <c:val>
            <c:numRef>
              <c:f>'Question 3'!$B$4:$B$6</c:f>
              <c:numCache>
                <c:formatCode>0%</c:formatCode>
                <c:ptCount val="3"/>
                <c:pt idx="0">
                  <c:v>0.55880000000000007</c:v>
                </c:pt>
                <c:pt idx="1">
                  <c:v>5.8799999999999998E-2</c:v>
                </c:pt>
                <c:pt idx="2">
                  <c:v>0.38240000000000002</c:v>
                </c:pt>
              </c:numCache>
            </c:numRef>
          </c:val>
          <c:extLst>
            <c:ext xmlns:c16="http://schemas.microsoft.com/office/drawing/2014/chart" uri="{C3380CC4-5D6E-409C-BE32-E72D297353CC}">
              <c16:uniqueId val="{00000000-3BE9-4741-A08B-7933715FD510}"/>
            </c:ext>
          </c:extLst>
        </c:ser>
        <c:dLbls>
          <c:showLegendKey val="0"/>
          <c:showVal val="0"/>
          <c:showCatName val="0"/>
          <c:showSerName val="0"/>
          <c:showPercent val="0"/>
          <c:showBubbleSize val="0"/>
        </c:dLbls>
        <c:gapWidth val="150"/>
        <c:axId val="10"/>
        <c:axId val="100"/>
      </c:barChart>
      <c:valAx>
        <c:axId val="100"/>
        <c:scaling>
          <c:orientation val="minMax"/>
        </c:scaling>
        <c:delete val="0"/>
        <c:axPos val="l"/>
        <c:numFmt formatCode="0%" sourceLinked="1"/>
        <c:majorTickMark val="out"/>
        <c:minorTickMark val="none"/>
        <c:tickLblPos val="nextTo"/>
        <c:txPr>
          <a:bodyPr/>
          <a:lstStyle/>
          <a:p>
            <a:pPr>
              <a:defRPr sz="1800"/>
            </a:pPr>
            <a:endParaRPr lang="en-US"/>
          </a:p>
        </c:txPr>
        <c:crossAx val="10"/>
        <c:crosses val="autoZero"/>
        <c:crossBetween val="between"/>
      </c:valAx>
      <c:catAx>
        <c:axId val="10"/>
        <c:scaling>
          <c:orientation val="minMax"/>
        </c:scaling>
        <c:delete val="0"/>
        <c:axPos val="b"/>
        <c:numFmt formatCode="General" sourceLinked="1"/>
        <c:majorTickMark val="out"/>
        <c:minorTickMark val="none"/>
        <c:tickLblPos val="nextTo"/>
        <c:txPr>
          <a:bodyPr/>
          <a:lstStyle/>
          <a:p>
            <a:pPr>
              <a:defRPr sz="1600"/>
            </a:pPr>
            <a:endParaRPr lang="en-US"/>
          </a:p>
        </c:txPr>
        <c:crossAx val="100"/>
        <c:crosses val="autoZero"/>
        <c:auto val="0"/>
        <c:lblAlgn val="ctr"/>
        <c:lblOffset val="100"/>
        <c:noMultiLvlLbl val="0"/>
      </c:catAx>
    </c:plotArea>
    <c:plotVisOnly val="0"/>
    <c:dispBlanksAs val="gap"/>
    <c:showDLblsOverMax val="0"/>
  </c:chart>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79AC5E0-2FDA-4897-9DA1-DBBE274FFFCC}"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US"/>
        </a:p>
      </dgm:t>
    </dgm:pt>
    <dgm:pt modelId="{D3E8EDA2-28F3-4BC4-82C4-1E42D9DF2DC5}">
      <dgm:prSet phldrT="[Text]"/>
      <dgm:spPr/>
      <dgm:t>
        <a:bodyPr/>
        <a:lstStyle/>
        <a:p>
          <a:r>
            <a:rPr lang="en-US" dirty="0"/>
            <a:t>High-risk: avoid in G6PD deficiency</a:t>
          </a:r>
        </a:p>
      </dgm:t>
    </dgm:pt>
    <dgm:pt modelId="{857851E3-1C9D-4C1B-B135-C325B374950F}" type="parTrans" cxnId="{E1E7A79E-4256-4886-A2F9-8498DE278484}">
      <dgm:prSet/>
      <dgm:spPr/>
      <dgm:t>
        <a:bodyPr/>
        <a:lstStyle/>
        <a:p>
          <a:endParaRPr lang="en-US"/>
        </a:p>
      </dgm:t>
    </dgm:pt>
    <dgm:pt modelId="{1EF9C8E5-6A44-4456-8AAA-5D7A40BD7C36}" type="sibTrans" cxnId="{E1E7A79E-4256-4886-A2F9-8498DE278484}">
      <dgm:prSet/>
      <dgm:spPr/>
      <dgm:t>
        <a:bodyPr/>
        <a:lstStyle/>
        <a:p>
          <a:endParaRPr lang="en-US"/>
        </a:p>
      </dgm:t>
    </dgm:pt>
    <dgm:pt modelId="{F0F833ED-E67F-4561-996D-0022C745ADC4}">
      <dgm:prSet phldrT="[Text]"/>
      <dgm:spPr/>
      <dgm:t>
        <a:bodyPr/>
        <a:lstStyle/>
        <a:p>
          <a:r>
            <a:rPr lang="en-US" dirty="0"/>
            <a:t>High-level evidence, rarely used</a:t>
          </a:r>
        </a:p>
      </dgm:t>
    </dgm:pt>
    <dgm:pt modelId="{F865CE25-383E-42BB-BD1D-EDC5BA48AAEC}" type="parTrans" cxnId="{6BF6AC5D-5F9E-4289-92D1-802C5B0849D5}">
      <dgm:prSet/>
      <dgm:spPr/>
      <dgm:t>
        <a:bodyPr/>
        <a:lstStyle/>
        <a:p>
          <a:endParaRPr lang="en-US"/>
        </a:p>
      </dgm:t>
    </dgm:pt>
    <dgm:pt modelId="{AB9EAF81-CB75-433E-A3B9-E4BBB8454E95}" type="sibTrans" cxnId="{6BF6AC5D-5F9E-4289-92D1-802C5B0849D5}">
      <dgm:prSet/>
      <dgm:spPr/>
      <dgm:t>
        <a:bodyPr/>
        <a:lstStyle/>
        <a:p>
          <a:endParaRPr lang="en-US"/>
        </a:p>
      </dgm:t>
    </dgm:pt>
    <dgm:pt modelId="{CD8FA721-D623-43B1-B790-12D47955C57F}">
      <dgm:prSet phldrT="[Text]"/>
      <dgm:spPr/>
      <dgm:t>
        <a:bodyPr/>
        <a:lstStyle/>
        <a:p>
          <a:r>
            <a:rPr lang="en-US" dirty="0"/>
            <a:t>Medium-risk: use caution</a:t>
          </a:r>
        </a:p>
      </dgm:t>
    </dgm:pt>
    <dgm:pt modelId="{213644AD-4365-48CD-894A-D6F7B1C8AF98}" type="parTrans" cxnId="{8F1A2628-68B7-4D92-8245-3EF2E04DA9AA}">
      <dgm:prSet/>
      <dgm:spPr/>
      <dgm:t>
        <a:bodyPr/>
        <a:lstStyle/>
        <a:p>
          <a:endParaRPr lang="en-US"/>
        </a:p>
      </dgm:t>
    </dgm:pt>
    <dgm:pt modelId="{4022AB6B-3D46-4B71-8920-180E5DF686A4}" type="sibTrans" cxnId="{8F1A2628-68B7-4D92-8245-3EF2E04DA9AA}">
      <dgm:prSet/>
      <dgm:spPr/>
      <dgm:t>
        <a:bodyPr/>
        <a:lstStyle/>
        <a:p>
          <a:endParaRPr lang="en-US"/>
        </a:p>
      </dgm:t>
    </dgm:pt>
    <dgm:pt modelId="{0AA163D4-6EFE-45D5-B171-31DF1929FD51}">
      <dgm:prSet phldrT="[Text]"/>
      <dgm:spPr/>
      <dgm:t>
        <a:bodyPr/>
        <a:lstStyle/>
        <a:p>
          <a:r>
            <a:rPr lang="en-US" dirty="0"/>
            <a:t>Weak evidence AND rarely used drug</a:t>
          </a:r>
        </a:p>
      </dgm:t>
    </dgm:pt>
    <dgm:pt modelId="{E7B21AD7-C87F-487D-86E8-D9272CE09682}" type="parTrans" cxnId="{C794D81E-FB61-4260-A20F-73E1A60A180B}">
      <dgm:prSet/>
      <dgm:spPr/>
      <dgm:t>
        <a:bodyPr/>
        <a:lstStyle/>
        <a:p>
          <a:endParaRPr lang="en-US"/>
        </a:p>
      </dgm:t>
    </dgm:pt>
    <dgm:pt modelId="{2316328F-89C0-4A6C-A8B4-B38CC082A892}" type="sibTrans" cxnId="{C794D81E-FB61-4260-A20F-73E1A60A180B}">
      <dgm:prSet/>
      <dgm:spPr/>
      <dgm:t>
        <a:bodyPr/>
        <a:lstStyle/>
        <a:p>
          <a:endParaRPr lang="en-US"/>
        </a:p>
      </dgm:t>
    </dgm:pt>
    <dgm:pt modelId="{783BE068-CB45-4A1B-A40F-33FF6FA27A7B}">
      <dgm:prSet phldrT="[Text]"/>
      <dgm:spPr/>
      <dgm:t>
        <a:bodyPr/>
        <a:lstStyle/>
        <a:p>
          <a:r>
            <a:rPr lang="en-US" dirty="0"/>
            <a:t>Low-to-no risk: no need for increased caution on basis of G6PD</a:t>
          </a:r>
        </a:p>
      </dgm:t>
    </dgm:pt>
    <dgm:pt modelId="{A3566BE9-5E0E-4666-B6FE-C87E8783080C}" type="parTrans" cxnId="{FE720FF9-705E-4B7F-94F5-78FE9B10626F}">
      <dgm:prSet/>
      <dgm:spPr/>
      <dgm:t>
        <a:bodyPr/>
        <a:lstStyle/>
        <a:p>
          <a:endParaRPr lang="en-US"/>
        </a:p>
      </dgm:t>
    </dgm:pt>
    <dgm:pt modelId="{D7EF9F77-9D64-453E-A04B-F15FFF735BF5}" type="sibTrans" cxnId="{FE720FF9-705E-4B7F-94F5-78FE9B10626F}">
      <dgm:prSet/>
      <dgm:spPr/>
      <dgm:t>
        <a:bodyPr/>
        <a:lstStyle/>
        <a:p>
          <a:endParaRPr lang="en-US"/>
        </a:p>
      </dgm:t>
    </dgm:pt>
    <dgm:pt modelId="{01BA0414-CE41-41FA-843C-FE532DB31443}">
      <dgm:prSet phldrT="[Text]"/>
      <dgm:spPr/>
      <dgm:t>
        <a:bodyPr/>
        <a:lstStyle/>
        <a:p>
          <a:r>
            <a:rPr lang="en-US" dirty="0"/>
            <a:t>Weak evidence AND commonly used drug</a:t>
          </a:r>
        </a:p>
      </dgm:t>
    </dgm:pt>
    <dgm:pt modelId="{E9083D94-4C5C-4185-A9C9-337017C0FF7B}" type="parTrans" cxnId="{E523DBF8-B65C-4BD5-B6B5-B33F87A61C9A}">
      <dgm:prSet/>
      <dgm:spPr/>
      <dgm:t>
        <a:bodyPr/>
        <a:lstStyle/>
        <a:p>
          <a:endParaRPr lang="en-US"/>
        </a:p>
      </dgm:t>
    </dgm:pt>
    <dgm:pt modelId="{A53203D0-8E8C-4974-94AC-D2D2F96A497C}" type="sibTrans" cxnId="{E523DBF8-B65C-4BD5-B6B5-B33F87A61C9A}">
      <dgm:prSet/>
      <dgm:spPr/>
      <dgm:t>
        <a:bodyPr/>
        <a:lstStyle/>
        <a:p>
          <a:endParaRPr lang="en-US"/>
        </a:p>
      </dgm:t>
    </dgm:pt>
    <dgm:pt modelId="{F9566787-126F-4DEA-A152-A7B4F80FC5BA}">
      <dgm:prSet phldrT="[Text]"/>
      <dgm:spPr/>
      <dgm:t>
        <a:bodyPr/>
        <a:lstStyle/>
        <a:p>
          <a:r>
            <a:rPr lang="en-US" dirty="0"/>
            <a:t>OR Weak evidence AND subject of strong regulatory warnings (that may have hindered drug’s use in G6PD deficient pts)</a:t>
          </a:r>
        </a:p>
      </dgm:t>
    </dgm:pt>
    <dgm:pt modelId="{3A86AF02-6367-40FC-9824-E9C5B2123D31}" type="parTrans" cxnId="{FD2F8A66-8381-4648-8968-F1D62E1B149F}">
      <dgm:prSet/>
      <dgm:spPr/>
    </dgm:pt>
    <dgm:pt modelId="{4C118478-43E2-458C-AE7D-B1D1890CAFFB}" type="sibTrans" cxnId="{FD2F8A66-8381-4648-8968-F1D62E1B149F}">
      <dgm:prSet/>
      <dgm:spPr/>
    </dgm:pt>
    <dgm:pt modelId="{233EFC4C-2F26-4D74-95BD-F9AB1AC9B81E}">
      <dgm:prSet phldrT="[Text]"/>
      <dgm:spPr/>
      <dgm:t>
        <a:bodyPr/>
        <a:lstStyle/>
        <a:p>
          <a:r>
            <a:rPr lang="en-US" dirty="0"/>
            <a:t>OR moderate level evidence, rarely used with regulatory warnings </a:t>
          </a:r>
        </a:p>
      </dgm:t>
    </dgm:pt>
    <dgm:pt modelId="{35122453-1925-4002-A8EB-CD64F88BAAC7}" type="parTrans" cxnId="{4495E743-A672-4FA1-BB4C-14212B42CE83}">
      <dgm:prSet/>
      <dgm:spPr/>
    </dgm:pt>
    <dgm:pt modelId="{B22E27CF-C83E-4052-8DA8-FF916A24DB86}" type="sibTrans" cxnId="{4495E743-A672-4FA1-BB4C-14212B42CE83}">
      <dgm:prSet/>
      <dgm:spPr/>
    </dgm:pt>
    <dgm:pt modelId="{FF5F87C4-5D6A-41AD-A773-04C29EBBE22F}">
      <dgm:prSet phldrT="[Text]"/>
      <dgm:spPr/>
      <dgm:t>
        <a:bodyPr/>
        <a:lstStyle/>
        <a:p>
          <a:r>
            <a:rPr lang="en-US" dirty="0"/>
            <a:t>OR moderate level evidence with strong mechanism</a:t>
          </a:r>
        </a:p>
      </dgm:t>
    </dgm:pt>
    <dgm:pt modelId="{79AEB810-B880-4A1D-B942-BF1562033C3E}" type="parTrans" cxnId="{CDA27D08-D573-496D-93C0-409B9BE8D05C}">
      <dgm:prSet/>
      <dgm:spPr/>
    </dgm:pt>
    <dgm:pt modelId="{540B1E69-B789-4E1C-8131-568587AD867D}" type="sibTrans" cxnId="{CDA27D08-D573-496D-93C0-409B9BE8D05C}">
      <dgm:prSet/>
      <dgm:spPr/>
    </dgm:pt>
    <dgm:pt modelId="{4091AAA3-7E80-452E-8880-CC5201FC59F0}">
      <dgm:prSet phldrT="[Text]"/>
      <dgm:spPr/>
      <dgm:t>
        <a:bodyPr/>
        <a:lstStyle/>
        <a:p>
          <a:r>
            <a:rPr lang="en-US" dirty="0"/>
            <a:t>OR Weak evidence AND mild or inconsistent regulatory warnings</a:t>
          </a:r>
        </a:p>
      </dgm:t>
    </dgm:pt>
    <dgm:pt modelId="{6550EC86-7E80-424A-A20C-8872BEB22BB5}" type="parTrans" cxnId="{562C8C46-AB86-4DF7-8323-5CEC6EC17542}">
      <dgm:prSet/>
      <dgm:spPr/>
    </dgm:pt>
    <dgm:pt modelId="{645A74AE-CDDB-49F5-8722-11923FA7E541}" type="sibTrans" cxnId="{562C8C46-AB86-4DF7-8323-5CEC6EC17542}">
      <dgm:prSet/>
      <dgm:spPr/>
    </dgm:pt>
    <dgm:pt modelId="{223B83C6-7E0C-4456-A548-1A6E5F1A85DA}" type="pres">
      <dgm:prSet presAssocID="{179AC5E0-2FDA-4897-9DA1-DBBE274FFFCC}" presName="Name0" presStyleCnt="0">
        <dgm:presLayoutVars>
          <dgm:dir/>
          <dgm:animLvl val="lvl"/>
          <dgm:resizeHandles val="exact"/>
        </dgm:presLayoutVars>
      </dgm:prSet>
      <dgm:spPr/>
    </dgm:pt>
    <dgm:pt modelId="{A67A9D7A-A9EA-48D6-BFD1-DCFE39A0E5BB}" type="pres">
      <dgm:prSet presAssocID="{D3E8EDA2-28F3-4BC4-82C4-1E42D9DF2DC5}" presName="composite" presStyleCnt="0"/>
      <dgm:spPr/>
    </dgm:pt>
    <dgm:pt modelId="{5BF728EE-80CB-4B80-A8E5-C3EB28218D10}" type="pres">
      <dgm:prSet presAssocID="{D3E8EDA2-28F3-4BC4-82C4-1E42D9DF2DC5}" presName="parTx" presStyleLbl="alignNode1" presStyleIdx="0" presStyleCnt="3">
        <dgm:presLayoutVars>
          <dgm:chMax val="0"/>
          <dgm:chPref val="0"/>
          <dgm:bulletEnabled val="1"/>
        </dgm:presLayoutVars>
      </dgm:prSet>
      <dgm:spPr/>
    </dgm:pt>
    <dgm:pt modelId="{EBB46F9A-B520-4ABC-AEEA-02A8914155BF}" type="pres">
      <dgm:prSet presAssocID="{D3E8EDA2-28F3-4BC4-82C4-1E42D9DF2DC5}" presName="desTx" presStyleLbl="alignAccFollowNode1" presStyleIdx="0" presStyleCnt="3">
        <dgm:presLayoutVars>
          <dgm:bulletEnabled val="1"/>
        </dgm:presLayoutVars>
      </dgm:prSet>
      <dgm:spPr/>
    </dgm:pt>
    <dgm:pt modelId="{842B199E-4560-414E-BB09-4E5D45526C71}" type="pres">
      <dgm:prSet presAssocID="{1EF9C8E5-6A44-4456-8AAA-5D7A40BD7C36}" presName="space" presStyleCnt="0"/>
      <dgm:spPr/>
    </dgm:pt>
    <dgm:pt modelId="{BA173063-24B9-4F07-9073-7F1DAB71F600}" type="pres">
      <dgm:prSet presAssocID="{CD8FA721-D623-43B1-B790-12D47955C57F}" presName="composite" presStyleCnt="0"/>
      <dgm:spPr/>
    </dgm:pt>
    <dgm:pt modelId="{446AD1C0-8D78-437A-8F70-4DE344664F48}" type="pres">
      <dgm:prSet presAssocID="{CD8FA721-D623-43B1-B790-12D47955C57F}" presName="parTx" presStyleLbl="alignNode1" presStyleIdx="1" presStyleCnt="3">
        <dgm:presLayoutVars>
          <dgm:chMax val="0"/>
          <dgm:chPref val="0"/>
          <dgm:bulletEnabled val="1"/>
        </dgm:presLayoutVars>
      </dgm:prSet>
      <dgm:spPr/>
    </dgm:pt>
    <dgm:pt modelId="{46314D1B-5EBE-4AC6-851F-F1726B62CAD3}" type="pres">
      <dgm:prSet presAssocID="{CD8FA721-D623-43B1-B790-12D47955C57F}" presName="desTx" presStyleLbl="alignAccFollowNode1" presStyleIdx="1" presStyleCnt="3">
        <dgm:presLayoutVars>
          <dgm:bulletEnabled val="1"/>
        </dgm:presLayoutVars>
      </dgm:prSet>
      <dgm:spPr/>
    </dgm:pt>
    <dgm:pt modelId="{88CBF7D1-5F7D-43D0-89B3-1D40AD2BEEDA}" type="pres">
      <dgm:prSet presAssocID="{4022AB6B-3D46-4B71-8920-180E5DF686A4}" presName="space" presStyleCnt="0"/>
      <dgm:spPr/>
    </dgm:pt>
    <dgm:pt modelId="{07D2D66F-7438-44F9-A16F-E491F1F159A3}" type="pres">
      <dgm:prSet presAssocID="{783BE068-CB45-4A1B-A40F-33FF6FA27A7B}" presName="composite" presStyleCnt="0"/>
      <dgm:spPr/>
    </dgm:pt>
    <dgm:pt modelId="{E9F771BF-CBD3-49B9-A442-1EFBFFC4C13C}" type="pres">
      <dgm:prSet presAssocID="{783BE068-CB45-4A1B-A40F-33FF6FA27A7B}" presName="parTx" presStyleLbl="alignNode1" presStyleIdx="2" presStyleCnt="3">
        <dgm:presLayoutVars>
          <dgm:chMax val="0"/>
          <dgm:chPref val="0"/>
          <dgm:bulletEnabled val="1"/>
        </dgm:presLayoutVars>
      </dgm:prSet>
      <dgm:spPr/>
    </dgm:pt>
    <dgm:pt modelId="{C41BD500-F969-4EA2-9001-1D415753DBE3}" type="pres">
      <dgm:prSet presAssocID="{783BE068-CB45-4A1B-A40F-33FF6FA27A7B}" presName="desTx" presStyleLbl="alignAccFollowNode1" presStyleIdx="2" presStyleCnt="3">
        <dgm:presLayoutVars>
          <dgm:bulletEnabled val="1"/>
        </dgm:presLayoutVars>
      </dgm:prSet>
      <dgm:spPr/>
    </dgm:pt>
  </dgm:ptLst>
  <dgm:cxnLst>
    <dgm:cxn modelId="{CDA27D08-D573-496D-93C0-409B9BE8D05C}" srcId="{D3E8EDA2-28F3-4BC4-82C4-1E42D9DF2DC5}" destId="{FF5F87C4-5D6A-41AD-A773-04C29EBBE22F}" srcOrd="2" destOrd="0" parTransId="{79AEB810-B880-4A1D-B942-BF1562033C3E}" sibTransId="{540B1E69-B789-4E1C-8131-568587AD867D}"/>
    <dgm:cxn modelId="{AC0DEA0D-11DD-46A3-87CA-8E7103AD03A7}" type="presOf" srcId="{CD8FA721-D623-43B1-B790-12D47955C57F}" destId="{446AD1C0-8D78-437A-8F70-4DE344664F48}" srcOrd="0" destOrd="0" presId="urn:microsoft.com/office/officeart/2005/8/layout/hList1"/>
    <dgm:cxn modelId="{C794D81E-FB61-4260-A20F-73E1A60A180B}" srcId="{CD8FA721-D623-43B1-B790-12D47955C57F}" destId="{0AA163D4-6EFE-45D5-B171-31DF1929FD51}" srcOrd="0" destOrd="0" parTransId="{E7B21AD7-C87F-487D-86E8-D9272CE09682}" sibTransId="{2316328F-89C0-4A6C-A8B4-B38CC082A892}"/>
    <dgm:cxn modelId="{8F1A2628-68B7-4D92-8245-3EF2E04DA9AA}" srcId="{179AC5E0-2FDA-4897-9DA1-DBBE274FFFCC}" destId="{CD8FA721-D623-43B1-B790-12D47955C57F}" srcOrd="1" destOrd="0" parTransId="{213644AD-4365-48CD-894A-D6F7B1C8AF98}" sibTransId="{4022AB6B-3D46-4B71-8920-180E5DF686A4}"/>
    <dgm:cxn modelId="{3C906033-1672-4ED1-BD4D-F2D3F589C166}" type="presOf" srcId="{783BE068-CB45-4A1B-A40F-33FF6FA27A7B}" destId="{E9F771BF-CBD3-49B9-A442-1EFBFFC4C13C}" srcOrd="0" destOrd="0" presId="urn:microsoft.com/office/officeart/2005/8/layout/hList1"/>
    <dgm:cxn modelId="{C935B53A-4E5E-4C21-9EA7-F45765F99F3D}" type="presOf" srcId="{4091AAA3-7E80-452E-8880-CC5201FC59F0}" destId="{C41BD500-F969-4EA2-9001-1D415753DBE3}" srcOrd="0" destOrd="1" presId="urn:microsoft.com/office/officeart/2005/8/layout/hList1"/>
    <dgm:cxn modelId="{6BF6AC5D-5F9E-4289-92D1-802C5B0849D5}" srcId="{D3E8EDA2-28F3-4BC4-82C4-1E42D9DF2DC5}" destId="{F0F833ED-E67F-4561-996D-0022C745ADC4}" srcOrd="0" destOrd="0" parTransId="{F865CE25-383E-42BB-BD1D-EDC5BA48AAEC}" sibTransId="{AB9EAF81-CB75-433E-A3B9-E4BBB8454E95}"/>
    <dgm:cxn modelId="{AA7C5660-E15D-4F6B-9DD0-4E7F01E49DAE}" type="presOf" srcId="{F9566787-126F-4DEA-A152-A7B4F80FC5BA}" destId="{46314D1B-5EBE-4AC6-851F-F1726B62CAD3}" srcOrd="0" destOrd="1" presId="urn:microsoft.com/office/officeart/2005/8/layout/hList1"/>
    <dgm:cxn modelId="{4495E743-A672-4FA1-BB4C-14212B42CE83}" srcId="{D3E8EDA2-28F3-4BC4-82C4-1E42D9DF2DC5}" destId="{233EFC4C-2F26-4D74-95BD-F9AB1AC9B81E}" srcOrd="1" destOrd="0" parTransId="{35122453-1925-4002-A8EB-CD64F88BAAC7}" sibTransId="{B22E27CF-C83E-4052-8DA8-FF916A24DB86}"/>
    <dgm:cxn modelId="{FD2F8A66-8381-4648-8968-F1D62E1B149F}" srcId="{CD8FA721-D623-43B1-B790-12D47955C57F}" destId="{F9566787-126F-4DEA-A152-A7B4F80FC5BA}" srcOrd="1" destOrd="0" parTransId="{3A86AF02-6367-40FC-9824-E9C5B2123D31}" sibTransId="{4C118478-43E2-458C-AE7D-B1D1890CAFFB}"/>
    <dgm:cxn modelId="{562C8C46-AB86-4DF7-8323-5CEC6EC17542}" srcId="{783BE068-CB45-4A1B-A40F-33FF6FA27A7B}" destId="{4091AAA3-7E80-452E-8880-CC5201FC59F0}" srcOrd="1" destOrd="0" parTransId="{6550EC86-7E80-424A-A20C-8872BEB22BB5}" sibTransId="{645A74AE-CDDB-49F5-8722-11923FA7E541}"/>
    <dgm:cxn modelId="{8E16FD4F-0C89-4843-A513-5AA6327604F3}" type="presOf" srcId="{233EFC4C-2F26-4D74-95BD-F9AB1AC9B81E}" destId="{EBB46F9A-B520-4ABC-AEEA-02A8914155BF}" srcOrd="0" destOrd="1" presId="urn:microsoft.com/office/officeart/2005/8/layout/hList1"/>
    <dgm:cxn modelId="{24020083-9873-4A5B-9A64-BCC686C0C0B3}" type="presOf" srcId="{FF5F87C4-5D6A-41AD-A773-04C29EBBE22F}" destId="{EBB46F9A-B520-4ABC-AEEA-02A8914155BF}" srcOrd="0" destOrd="2" presId="urn:microsoft.com/office/officeart/2005/8/layout/hList1"/>
    <dgm:cxn modelId="{40C09087-4B90-4F48-8B46-F727597D0212}" type="presOf" srcId="{0AA163D4-6EFE-45D5-B171-31DF1929FD51}" destId="{46314D1B-5EBE-4AC6-851F-F1726B62CAD3}" srcOrd="0" destOrd="0" presId="urn:microsoft.com/office/officeart/2005/8/layout/hList1"/>
    <dgm:cxn modelId="{37478894-B33D-4E36-ABF5-E5092A8B85E7}" type="presOf" srcId="{D3E8EDA2-28F3-4BC4-82C4-1E42D9DF2DC5}" destId="{5BF728EE-80CB-4B80-A8E5-C3EB28218D10}" srcOrd="0" destOrd="0" presId="urn:microsoft.com/office/officeart/2005/8/layout/hList1"/>
    <dgm:cxn modelId="{E1E7A79E-4256-4886-A2F9-8498DE278484}" srcId="{179AC5E0-2FDA-4897-9DA1-DBBE274FFFCC}" destId="{D3E8EDA2-28F3-4BC4-82C4-1E42D9DF2DC5}" srcOrd="0" destOrd="0" parTransId="{857851E3-1C9D-4C1B-B135-C325B374950F}" sibTransId="{1EF9C8E5-6A44-4456-8AAA-5D7A40BD7C36}"/>
    <dgm:cxn modelId="{94C79DCE-D27F-4D59-8F30-7577C93FAE8A}" type="presOf" srcId="{F0F833ED-E67F-4561-996D-0022C745ADC4}" destId="{EBB46F9A-B520-4ABC-AEEA-02A8914155BF}" srcOrd="0" destOrd="0" presId="urn:microsoft.com/office/officeart/2005/8/layout/hList1"/>
    <dgm:cxn modelId="{BAB00AD5-4294-4A88-8D41-1DC79A9B99AD}" type="presOf" srcId="{179AC5E0-2FDA-4897-9DA1-DBBE274FFFCC}" destId="{223B83C6-7E0C-4456-A548-1A6E5F1A85DA}" srcOrd="0" destOrd="0" presId="urn:microsoft.com/office/officeart/2005/8/layout/hList1"/>
    <dgm:cxn modelId="{6C8FD2E0-54DA-4C7A-AF27-91AFC5507D0E}" type="presOf" srcId="{01BA0414-CE41-41FA-843C-FE532DB31443}" destId="{C41BD500-F969-4EA2-9001-1D415753DBE3}" srcOrd="0" destOrd="0" presId="urn:microsoft.com/office/officeart/2005/8/layout/hList1"/>
    <dgm:cxn modelId="{E523DBF8-B65C-4BD5-B6B5-B33F87A61C9A}" srcId="{783BE068-CB45-4A1B-A40F-33FF6FA27A7B}" destId="{01BA0414-CE41-41FA-843C-FE532DB31443}" srcOrd="0" destOrd="0" parTransId="{E9083D94-4C5C-4185-A9C9-337017C0FF7B}" sibTransId="{A53203D0-8E8C-4974-94AC-D2D2F96A497C}"/>
    <dgm:cxn modelId="{FE720FF9-705E-4B7F-94F5-78FE9B10626F}" srcId="{179AC5E0-2FDA-4897-9DA1-DBBE274FFFCC}" destId="{783BE068-CB45-4A1B-A40F-33FF6FA27A7B}" srcOrd="2" destOrd="0" parTransId="{A3566BE9-5E0E-4666-B6FE-C87E8783080C}" sibTransId="{D7EF9F77-9D64-453E-A04B-F15FFF735BF5}"/>
    <dgm:cxn modelId="{49CBA54E-EF74-4DAC-808A-AE82A8BF4FD6}" type="presParOf" srcId="{223B83C6-7E0C-4456-A548-1A6E5F1A85DA}" destId="{A67A9D7A-A9EA-48D6-BFD1-DCFE39A0E5BB}" srcOrd="0" destOrd="0" presId="urn:microsoft.com/office/officeart/2005/8/layout/hList1"/>
    <dgm:cxn modelId="{06534279-366B-4C70-A600-CB347CA6F443}" type="presParOf" srcId="{A67A9D7A-A9EA-48D6-BFD1-DCFE39A0E5BB}" destId="{5BF728EE-80CB-4B80-A8E5-C3EB28218D10}" srcOrd="0" destOrd="0" presId="urn:microsoft.com/office/officeart/2005/8/layout/hList1"/>
    <dgm:cxn modelId="{782AADAE-EAD0-4230-BC02-83DB2A8C4630}" type="presParOf" srcId="{A67A9D7A-A9EA-48D6-BFD1-DCFE39A0E5BB}" destId="{EBB46F9A-B520-4ABC-AEEA-02A8914155BF}" srcOrd="1" destOrd="0" presId="urn:microsoft.com/office/officeart/2005/8/layout/hList1"/>
    <dgm:cxn modelId="{E2450F6A-8FF3-4105-AD7F-8530913623AD}" type="presParOf" srcId="{223B83C6-7E0C-4456-A548-1A6E5F1A85DA}" destId="{842B199E-4560-414E-BB09-4E5D45526C71}" srcOrd="1" destOrd="0" presId="urn:microsoft.com/office/officeart/2005/8/layout/hList1"/>
    <dgm:cxn modelId="{2275EE80-AA73-43F5-A947-286DFAE8FA4A}" type="presParOf" srcId="{223B83C6-7E0C-4456-A548-1A6E5F1A85DA}" destId="{BA173063-24B9-4F07-9073-7F1DAB71F600}" srcOrd="2" destOrd="0" presId="urn:microsoft.com/office/officeart/2005/8/layout/hList1"/>
    <dgm:cxn modelId="{9549ECD7-970B-47B6-92E7-B5CDC134FEB9}" type="presParOf" srcId="{BA173063-24B9-4F07-9073-7F1DAB71F600}" destId="{446AD1C0-8D78-437A-8F70-4DE344664F48}" srcOrd="0" destOrd="0" presId="urn:microsoft.com/office/officeart/2005/8/layout/hList1"/>
    <dgm:cxn modelId="{8B943607-7ECB-46C1-B1B2-C0CA38839E22}" type="presParOf" srcId="{BA173063-24B9-4F07-9073-7F1DAB71F600}" destId="{46314D1B-5EBE-4AC6-851F-F1726B62CAD3}" srcOrd="1" destOrd="0" presId="urn:microsoft.com/office/officeart/2005/8/layout/hList1"/>
    <dgm:cxn modelId="{B31DDD63-A26B-4E0C-AD4E-DF9C59DBDE5B}" type="presParOf" srcId="{223B83C6-7E0C-4456-A548-1A6E5F1A85DA}" destId="{88CBF7D1-5F7D-43D0-89B3-1D40AD2BEEDA}" srcOrd="3" destOrd="0" presId="urn:microsoft.com/office/officeart/2005/8/layout/hList1"/>
    <dgm:cxn modelId="{E3D22A74-0EB4-451E-B176-BFD2652AAA77}" type="presParOf" srcId="{223B83C6-7E0C-4456-A548-1A6E5F1A85DA}" destId="{07D2D66F-7438-44F9-A16F-E491F1F159A3}" srcOrd="4" destOrd="0" presId="urn:microsoft.com/office/officeart/2005/8/layout/hList1"/>
    <dgm:cxn modelId="{087E0820-59BB-46B9-8CD0-BC2B24C76069}" type="presParOf" srcId="{07D2D66F-7438-44F9-A16F-E491F1F159A3}" destId="{E9F771BF-CBD3-49B9-A442-1EFBFFC4C13C}" srcOrd="0" destOrd="0" presId="urn:microsoft.com/office/officeart/2005/8/layout/hList1"/>
    <dgm:cxn modelId="{DF40F598-CB72-46A7-B7BE-CBBC574C7FEF}" type="presParOf" srcId="{07D2D66F-7438-44F9-A16F-E491F1F159A3}" destId="{C41BD500-F969-4EA2-9001-1D415753DBE3}"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BF728EE-80CB-4B80-A8E5-C3EB28218D10}">
      <dsp:nvSpPr>
        <dsp:cNvPr id="0" name=""/>
        <dsp:cNvSpPr/>
      </dsp:nvSpPr>
      <dsp:spPr>
        <a:xfrm>
          <a:off x="3286" y="18069"/>
          <a:ext cx="3203971" cy="1114529"/>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6464" tIns="89408" rIns="156464" bIns="89408" numCol="1" spcCol="1270" anchor="ctr" anchorCtr="0">
          <a:noAutofit/>
        </a:bodyPr>
        <a:lstStyle/>
        <a:p>
          <a:pPr marL="0" lvl="0" indent="0" algn="ctr" defTabSz="977900">
            <a:lnSpc>
              <a:spcPct val="90000"/>
            </a:lnSpc>
            <a:spcBef>
              <a:spcPct val="0"/>
            </a:spcBef>
            <a:spcAft>
              <a:spcPct val="35000"/>
            </a:spcAft>
            <a:buNone/>
          </a:pPr>
          <a:r>
            <a:rPr lang="en-US" sz="2200" kern="1200" dirty="0"/>
            <a:t>High-risk: avoid in G6PD deficiency</a:t>
          </a:r>
        </a:p>
      </dsp:txBody>
      <dsp:txXfrm>
        <a:off x="3286" y="18069"/>
        <a:ext cx="3203971" cy="1114529"/>
      </dsp:txXfrm>
    </dsp:sp>
    <dsp:sp modelId="{EBB46F9A-B520-4ABC-AEEA-02A8914155BF}">
      <dsp:nvSpPr>
        <dsp:cNvPr id="0" name=""/>
        <dsp:cNvSpPr/>
      </dsp:nvSpPr>
      <dsp:spPr>
        <a:xfrm>
          <a:off x="3286" y="1132598"/>
          <a:ext cx="3203971" cy="3200670"/>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7348" tIns="117348" rIns="156464" bIns="176022" numCol="1" spcCol="1270" anchor="t" anchorCtr="0">
          <a:noAutofit/>
        </a:bodyPr>
        <a:lstStyle/>
        <a:p>
          <a:pPr marL="228600" lvl="1" indent="-228600" algn="l" defTabSz="977900">
            <a:lnSpc>
              <a:spcPct val="90000"/>
            </a:lnSpc>
            <a:spcBef>
              <a:spcPct val="0"/>
            </a:spcBef>
            <a:spcAft>
              <a:spcPct val="15000"/>
            </a:spcAft>
            <a:buChar char="•"/>
          </a:pPr>
          <a:r>
            <a:rPr lang="en-US" sz="2200" kern="1200" dirty="0"/>
            <a:t>High-level evidence, rarely used</a:t>
          </a:r>
        </a:p>
        <a:p>
          <a:pPr marL="228600" lvl="1" indent="-228600" algn="l" defTabSz="977900">
            <a:lnSpc>
              <a:spcPct val="90000"/>
            </a:lnSpc>
            <a:spcBef>
              <a:spcPct val="0"/>
            </a:spcBef>
            <a:spcAft>
              <a:spcPct val="15000"/>
            </a:spcAft>
            <a:buChar char="•"/>
          </a:pPr>
          <a:r>
            <a:rPr lang="en-US" sz="2200" kern="1200" dirty="0"/>
            <a:t>OR moderate level evidence, rarely used with regulatory warnings </a:t>
          </a:r>
        </a:p>
        <a:p>
          <a:pPr marL="228600" lvl="1" indent="-228600" algn="l" defTabSz="977900">
            <a:lnSpc>
              <a:spcPct val="90000"/>
            </a:lnSpc>
            <a:spcBef>
              <a:spcPct val="0"/>
            </a:spcBef>
            <a:spcAft>
              <a:spcPct val="15000"/>
            </a:spcAft>
            <a:buChar char="•"/>
          </a:pPr>
          <a:r>
            <a:rPr lang="en-US" sz="2200" kern="1200" dirty="0"/>
            <a:t>OR moderate level evidence with strong mechanism</a:t>
          </a:r>
        </a:p>
      </dsp:txBody>
      <dsp:txXfrm>
        <a:off x="3286" y="1132598"/>
        <a:ext cx="3203971" cy="3200670"/>
      </dsp:txXfrm>
    </dsp:sp>
    <dsp:sp modelId="{446AD1C0-8D78-437A-8F70-4DE344664F48}">
      <dsp:nvSpPr>
        <dsp:cNvPr id="0" name=""/>
        <dsp:cNvSpPr/>
      </dsp:nvSpPr>
      <dsp:spPr>
        <a:xfrm>
          <a:off x="3655814" y="18069"/>
          <a:ext cx="3203971" cy="1114529"/>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6464" tIns="89408" rIns="156464" bIns="89408" numCol="1" spcCol="1270" anchor="ctr" anchorCtr="0">
          <a:noAutofit/>
        </a:bodyPr>
        <a:lstStyle/>
        <a:p>
          <a:pPr marL="0" lvl="0" indent="0" algn="ctr" defTabSz="977900">
            <a:lnSpc>
              <a:spcPct val="90000"/>
            </a:lnSpc>
            <a:spcBef>
              <a:spcPct val="0"/>
            </a:spcBef>
            <a:spcAft>
              <a:spcPct val="35000"/>
            </a:spcAft>
            <a:buNone/>
          </a:pPr>
          <a:r>
            <a:rPr lang="en-US" sz="2200" kern="1200" dirty="0"/>
            <a:t>Medium-risk: use caution</a:t>
          </a:r>
        </a:p>
      </dsp:txBody>
      <dsp:txXfrm>
        <a:off x="3655814" y="18069"/>
        <a:ext cx="3203971" cy="1114529"/>
      </dsp:txXfrm>
    </dsp:sp>
    <dsp:sp modelId="{46314D1B-5EBE-4AC6-851F-F1726B62CAD3}">
      <dsp:nvSpPr>
        <dsp:cNvPr id="0" name=""/>
        <dsp:cNvSpPr/>
      </dsp:nvSpPr>
      <dsp:spPr>
        <a:xfrm>
          <a:off x="3655814" y="1132598"/>
          <a:ext cx="3203971" cy="3200670"/>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7348" tIns="117348" rIns="156464" bIns="176022" numCol="1" spcCol="1270" anchor="t" anchorCtr="0">
          <a:noAutofit/>
        </a:bodyPr>
        <a:lstStyle/>
        <a:p>
          <a:pPr marL="228600" lvl="1" indent="-228600" algn="l" defTabSz="977900">
            <a:lnSpc>
              <a:spcPct val="90000"/>
            </a:lnSpc>
            <a:spcBef>
              <a:spcPct val="0"/>
            </a:spcBef>
            <a:spcAft>
              <a:spcPct val="15000"/>
            </a:spcAft>
            <a:buChar char="•"/>
          </a:pPr>
          <a:r>
            <a:rPr lang="en-US" sz="2200" kern="1200" dirty="0"/>
            <a:t>Weak evidence AND rarely used drug</a:t>
          </a:r>
        </a:p>
        <a:p>
          <a:pPr marL="228600" lvl="1" indent="-228600" algn="l" defTabSz="977900">
            <a:lnSpc>
              <a:spcPct val="90000"/>
            </a:lnSpc>
            <a:spcBef>
              <a:spcPct val="0"/>
            </a:spcBef>
            <a:spcAft>
              <a:spcPct val="15000"/>
            </a:spcAft>
            <a:buChar char="•"/>
          </a:pPr>
          <a:r>
            <a:rPr lang="en-US" sz="2200" kern="1200" dirty="0"/>
            <a:t>OR Weak evidence AND subject of strong regulatory warnings (that may have hindered drug’s use in G6PD deficient pts)</a:t>
          </a:r>
        </a:p>
      </dsp:txBody>
      <dsp:txXfrm>
        <a:off x="3655814" y="1132598"/>
        <a:ext cx="3203971" cy="3200670"/>
      </dsp:txXfrm>
    </dsp:sp>
    <dsp:sp modelId="{E9F771BF-CBD3-49B9-A442-1EFBFFC4C13C}">
      <dsp:nvSpPr>
        <dsp:cNvPr id="0" name=""/>
        <dsp:cNvSpPr/>
      </dsp:nvSpPr>
      <dsp:spPr>
        <a:xfrm>
          <a:off x="7308342" y="18069"/>
          <a:ext cx="3203971" cy="1114529"/>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6464" tIns="89408" rIns="156464" bIns="89408" numCol="1" spcCol="1270" anchor="ctr" anchorCtr="0">
          <a:noAutofit/>
        </a:bodyPr>
        <a:lstStyle/>
        <a:p>
          <a:pPr marL="0" lvl="0" indent="0" algn="ctr" defTabSz="977900">
            <a:lnSpc>
              <a:spcPct val="90000"/>
            </a:lnSpc>
            <a:spcBef>
              <a:spcPct val="0"/>
            </a:spcBef>
            <a:spcAft>
              <a:spcPct val="35000"/>
            </a:spcAft>
            <a:buNone/>
          </a:pPr>
          <a:r>
            <a:rPr lang="en-US" sz="2200" kern="1200" dirty="0"/>
            <a:t>Low-to-no risk: no need for increased caution on basis of G6PD</a:t>
          </a:r>
        </a:p>
      </dsp:txBody>
      <dsp:txXfrm>
        <a:off x="7308342" y="18069"/>
        <a:ext cx="3203971" cy="1114529"/>
      </dsp:txXfrm>
    </dsp:sp>
    <dsp:sp modelId="{C41BD500-F969-4EA2-9001-1D415753DBE3}">
      <dsp:nvSpPr>
        <dsp:cNvPr id="0" name=""/>
        <dsp:cNvSpPr/>
      </dsp:nvSpPr>
      <dsp:spPr>
        <a:xfrm>
          <a:off x="7308342" y="1132598"/>
          <a:ext cx="3203971" cy="3200670"/>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7348" tIns="117348" rIns="156464" bIns="176022" numCol="1" spcCol="1270" anchor="t" anchorCtr="0">
          <a:noAutofit/>
        </a:bodyPr>
        <a:lstStyle/>
        <a:p>
          <a:pPr marL="228600" lvl="1" indent="-228600" algn="l" defTabSz="977900">
            <a:lnSpc>
              <a:spcPct val="90000"/>
            </a:lnSpc>
            <a:spcBef>
              <a:spcPct val="0"/>
            </a:spcBef>
            <a:spcAft>
              <a:spcPct val="15000"/>
            </a:spcAft>
            <a:buChar char="•"/>
          </a:pPr>
          <a:r>
            <a:rPr lang="en-US" sz="2200" kern="1200" dirty="0"/>
            <a:t>Weak evidence AND commonly used drug</a:t>
          </a:r>
        </a:p>
        <a:p>
          <a:pPr marL="228600" lvl="1" indent="-228600" algn="l" defTabSz="977900">
            <a:lnSpc>
              <a:spcPct val="90000"/>
            </a:lnSpc>
            <a:spcBef>
              <a:spcPct val="0"/>
            </a:spcBef>
            <a:spcAft>
              <a:spcPct val="15000"/>
            </a:spcAft>
            <a:buChar char="•"/>
          </a:pPr>
          <a:r>
            <a:rPr lang="en-US" sz="2200" kern="1200" dirty="0"/>
            <a:t>OR Weak evidence AND mild or inconsistent regulatory warnings</a:t>
          </a:r>
        </a:p>
      </dsp:txBody>
      <dsp:txXfrm>
        <a:off x="7308342" y="1132598"/>
        <a:ext cx="3203971" cy="3200670"/>
      </dsp:txXfrm>
    </dsp:sp>
  </dsp:spTree>
</dsp:drawing>
</file>

<file path=ppt/diagrams/layout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674176C-F477-4D2F-9BB6-D954A5063267}" type="datetimeFigureOut">
              <a:rPr lang="en-US" smtClean="0"/>
              <a:t>5/10/2021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39FD13A-BE42-4C0C-846A-BCBBA39935E8}" type="slidenum">
              <a:rPr lang="en-US" smtClean="0"/>
              <a:t>‹#›</a:t>
            </a:fld>
            <a:endParaRPr lang="en-US"/>
          </a:p>
        </p:txBody>
      </p:sp>
    </p:spTree>
    <p:extLst>
      <p:ext uri="{BB962C8B-B14F-4D97-AF65-F5344CB8AC3E}">
        <p14:creationId xmlns:p14="http://schemas.microsoft.com/office/powerpoint/2010/main" val="27233724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B091D5A-E344-4F6E-83BE-7618C86E57BD}" type="slidenum">
              <a:rPr lang="en-US" smtClean="0"/>
              <a:t>6</a:t>
            </a:fld>
            <a:endParaRPr lang="en-US"/>
          </a:p>
        </p:txBody>
      </p:sp>
    </p:spTree>
    <p:extLst>
      <p:ext uri="{BB962C8B-B14F-4D97-AF65-F5344CB8AC3E}">
        <p14:creationId xmlns:p14="http://schemas.microsoft.com/office/powerpoint/2010/main" val="19826676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957CDF-1E67-483B-AD94-3537897F329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A39ACF8-EE83-4A6F-9005-31BA19D795D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A23D39B-8BFC-4B7E-9FE4-83C8C5C6EA94}"/>
              </a:ext>
            </a:extLst>
          </p:cNvPr>
          <p:cNvSpPr>
            <a:spLocks noGrp="1"/>
          </p:cNvSpPr>
          <p:nvPr>
            <p:ph type="dt" sz="half" idx="10"/>
          </p:nvPr>
        </p:nvSpPr>
        <p:spPr/>
        <p:txBody>
          <a:bodyPr/>
          <a:lstStyle/>
          <a:p>
            <a:fld id="{068C637B-70A4-476C-8065-154AB43D79D0}" type="datetimeFigureOut">
              <a:rPr lang="en-US" smtClean="0"/>
              <a:t>5/10/2021</a:t>
            </a:fld>
            <a:endParaRPr lang="en-US"/>
          </a:p>
        </p:txBody>
      </p:sp>
      <p:sp>
        <p:nvSpPr>
          <p:cNvPr id="5" name="Footer Placeholder 4">
            <a:extLst>
              <a:ext uri="{FF2B5EF4-FFF2-40B4-BE49-F238E27FC236}">
                <a16:creationId xmlns:a16="http://schemas.microsoft.com/office/drawing/2014/main" id="{36AB15E2-9D30-4D13-8F26-4217D3BDBCF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825169E-CB97-43AF-84F1-1B8B2316F95D}"/>
              </a:ext>
            </a:extLst>
          </p:cNvPr>
          <p:cNvSpPr>
            <a:spLocks noGrp="1"/>
          </p:cNvSpPr>
          <p:nvPr>
            <p:ph type="sldNum" sz="quarter" idx="12"/>
          </p:nvPr>
        </p:nvSpPr>
        <p:spPr/>
        <p:txBody>
          <a:bodyPr/>
          <a:lstStyle/>
          <a:p>
            <a:fld id="{B67FBD17-5661-487E-A594-373A137ACEBD}" type="slidenum">
              <a:rPr lang="en-US" smtClean="0"/>
              <a:t>‹#›</a:t>
            </a:fld>
            <a:endParaRPr lang="en-US"/>
          </a:p>
        </p:txBody>
      </p:sp>
    </p:spTree>
    <p:extLst>
      <p:ext uri="{BB962C8B-B14F-4D97-AF65-F5344CB8AC3E}">
        <p14:creationId xmlns:p14="http://schemas.microsoft.com/office/powerpoint/2010/main" val="38105679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9D6A14-C140-4CF9-B73A-443F53F8429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F5DA7D5-AD66-4948-A58E-78936F9A07A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53B595A-587A-4C03-8FCC-B4663AD55D05}"/>
              </a:ext>
            </a:extLst>
          </p:cNvPr>
          <p:cNvSpPr>
            <a:spLocks noGrp="1"/>
          </p:cNvSpPr>
          <p:nvPr>
            <p:ph type="dt" sz="half" idx="10"/>
          </p:nvPr>
        </p:nvSpPr>
        <p:spPr/>
        <p:txBody>
          <a:bodyPr/>
          <a:lstStyle/>
          <a:p>
            <a:fld id="{068C637B-70A4-476C-8065-154AB43D79D0}" type="datetimeFigureOut">
              <a:rPr lang="en-US" smtClean="0"/>
              <a:t>5/10/2021</a:t>
            </a:fld>
            <a:endParaRPr lang="en-US"/>
          </a:p>
        </p:txBody>
      </p:sp>
      <p:sp>
        <p:nvSpPr>
          <p:cNvPr id="5" name="Footer Placeholder 4">
            <a:extLst>
              <a:ext uri="{FF2B5EF4-FFF2-40B4-BE49-F238E27FC236}">
                <a16:creationId xmlns:a16="http://schemas.microsoft.com/office/drawing/2014/main" id="{40D9DA2D-7561-4EE3-847A-A13D418804C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E4860E4-53ED-469A-B5C3-E051E0C1498C}"/>
              </a:ext>
            </a:extLst>
          </p:cNvPr>
          <p:cNvSpPr>
            <a:spLocks noGrp="1"/>
          </p:cNvSpPr>
          <p:nvPr>
            <p:ph type="sldNum" sz="quarter" idx="12"/>
          </p:nvPr>
        </p:nvSpPr>
        <p:spPr/>
        <p:txBody>
          <a:bodyPr/>
          <a:lstStyle/>
          <a:p>
            <a:fld id="{B67FBD17-5661-487E-A594-373A137ACEBD}" type="slidenum">
              <a:rPr lang="en-US" smtClean="0"/>
              <a:t>‹#›</a:t>
            </a:fld>
            <a:endParaRPr lang="en-US"/>
          </a:p>
        </p:txBody>
      </p:sp>
    </p:spTree>
    <p:extLst>
      <p:ext uri="{BB962C8B-B14F-4D97-AF65-F5344CB8AC3E}">
        <p14:creationId xmlns:p14="http://schemas.microsoft.com/office/powerpoint/2010/main" val="20051359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1C532BC-DEC4-49C0-B8E8-11D699540AF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EA694A5-9CD6-40E7-8829-F9DF7D57369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E2471CB-3FEB-4BFF-B78A-4C8ECD85F6FE}"/>
              </a:ext>
            </a:extLst>
          </p:cNvPr>
          <p:cNvSpPr>
            <a:spLocks noGrp="1"/>
          </p:cNvSpPr>
          <p:nvPr>
            <p:ph type="dt" sz="half" idx="10"/>
          </p:nvPr>
        </p:nvSpPr>
        <p:spPr/>
        <p:txBody>
          <a:bodyPr/>
          <a:lstStyle/>
          <a:p>
            <a:fld id="{068C637B-70A4-476C-8065-154AB43D79D0}" type="datetimeFigureOut">
              <a:rPr lang="en-US" smtClean="0"/>
              <a:t>5/10/2021</a:t>
            </a:fld>
            <a:endParaRPr lang="en-US"/>
          </a:p>
        </p:txBody>
      </p:sp>
      <p:sp>
        <p:nvSpPr>
          <p:cNvPr id="5" name="Footer Placeholder 4">
            <a:extLst>
              <a:ext uri="{FF2B5EF4-FFF2-40B4-BE49-F238E27FC236}">
                <a16:creationId xmlns:a16="http://schemas.microsoft.com/office/drawing/2014/main" id="{BD3AA7C4-D0AF-4D71-9BF3-3DE3836B61A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8E1805F-E572-40E2-B53B-8345F257F388}"/>
              </a:ext>
            </a:extLst>
          </p:cNvPr>
          <p:cNvSpPr>
            <a:spLocks noGrp="1"/>
          </p:cNvSpPr>
          <p:nvPr>
            <p:ph type="sldNum" sz="quarter" idx="12"/>
          </p:nvPr>
        </p:nvSpPr>
        <p:spPr/>
        <p:txBody>
          <a:bodyPr/>
          <a:lstStyle/>
          <a:p>
            <a:fld id="{B67FBD17-5661-487E-A594-373A137ACEBD}" type="slidenum">
              <a:rPr lang="en-US" smtClean="0"/>
              <a:t>‹#›</a:t>
            </a:fld>
            <a:endParaRPr lang="en-US"/>
          </a:p>
        </p:txBody>
      </p:sp>
    </p:spTree>
    <p:extLst>
      <p:ext uri="{BB962C8B-B14F-4D97-AF65-F5344CB8AC3E}">
        <p14:creationId xmlns:p14="http://schemas.microsoft.com/office/powerpoint/2010/main" val="38567505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C6CD08-F2C5-4224-BC1E-41C1C430F3D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D602278-3CF4-4B11-A19F-745C40FF218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0426E12-D9B6-4CD2-94FA-9DAA8EE35D29}"/>
              </a:ext>
            </a:extLst>
          </p:cNvPr>
          <p:cNvSpPr>
            <a:spLocks noGrp="1"/>
          </p:cNvSpPr>
          <p:nvPr>
            <p:ph type="dt" sz="half" idx="10"/>
          </p:nvPr>
        </p:nvSpPr>
        <p:spPr/>
        <p:txBody>
          <a:bodyPr/>
          <a:lstStyle/>
          <a:p>
            <a:fld id="{068C637B-70A4-476C-8065-154AB43D79D0}" type="datetimeFigureOut">
              <a:rPr lang="en-US" smtClean="0"/>
              <a:t>5/10/2021</a:t>
            </a:fld>
            <a:endParaRPr lang="en-US"/>
          </a:p>
        </p:txBody>
      </p:sp>
      <p:sp>
        <p:nvSpPr>
          <p:cNvPr id="5" name="Footer Placeholder 4">
            <a:extLst>
              <a:ext uri="{FF2B5EF4-FFF2-40B4-BE49-F238E27FC236}">
                <a16:creationId xmlns:a16="http://schemas.microsoft.com/office/drawing/2014/main" id="{2C1B9628-8832-4235-AFAF-7BF50BDA289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3B08E57-FACE-4DEE-9EA8-B761396E2731}"/>
              </a:ext>
            </a:extLst>
          </p:cNvPr>
          <p:cNvSpPr>
            <a:spLocks noGrp="1"/>
          </p:cNvSpPr>
          <p:nvPr>
            <p:ph type="sldNum" sz="quarter" idx="12"/>
          </p:nvPr>
        </p:nvSpPr>
        <p:spPr/>
        <p:txBody>
          <a:bodyPr/>
          <a:lstStyle/>
          <a:p>
            <a:fld id="{B67FBD17-5661-487E-A594-373A137ACEBD}" type="slidenum">
              <a:rPr lang="en-US" smtClean="0"/>
              <a:t>‹#›</a:t>
            </a:fld>
            <a:endParaRPr lang="en-US"/>
          </a:p>
        </p:txBody>
      </p:sp>
    </p:spTree>
    <p:extLst>
      <p:ext uri="{BB962C8B-B14F-4D97-AF65-F5344CB8AC3E}">
        <p14:creationId xmlns:p14="http://schemas.microsoft.com/office/powerpoint/2010/main" val="13776608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6BA8AE-9E9C-45CB-87EB-EAF9C0F53BF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9E1B095-6800-466D-A11B-894F2B29452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DF646FE-7A2D-435E-993D-E46D4F92449C}"/>
              </a:ext>
            </a:extLst>
          </p:cNvPr>
          <p:cNvSpPr>
            <a:spLocks noGrp="1"/>
          </p:cNvSpPr>
          <p:nvPr>
            <p:ph type="dt" sz="half" idx="10"/>
          </p:nvPr>
        </p:nvSpPr>
        <p:spPr/>
        <p:txBody>
          <a:bodyPr/>
          <a:lstStyle/>
          <a:p>
            <a:fld id="{068C637B-70A4-476C-8065-154AB43D79D0}" type="datetimeFigureOut">
              <a:rPr lang="en-US" smtClean="0"/>
              <a:t>5/10/2021</a:t>
            </a:fld>
            <a:endParaRPr lang="en-US"/>
          </a:p>
        </p:txBody>
      </p:sp>
      <p:sp>
        <p:nvSpPr>
          <p:cNvPr id="5" name="Footer Placeholder 4">
            <a:extLst>
              <a:ext uri="{FF2B5EF4-FFF2-40B4-BE49-F238E27FC236}">
                <a16:creationId xmlns:a16="http://schemas.microsoft.com/office/drawing/2014/main" id="{D67BE9B3-0C61-4169-8324-B06BF493DA4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0C99DF0-4D4F-4430-AAEE-6C2782C697BF}"/>
              </a:ext>
            </a:extLst>
          </p:cNvPr>
          <p:cNvSpPr>
            <a:spLocks noGrp="1"/>
          </p:cNvSpPr>
          <p:nvPr>
            <p:ph type="sldNum" sz="quarter" idx="12"/>
          </p:nvPr>
        </p:nvSpPr>
        <p:spPr/>
        <p:txBody>
          <a:bodyPr/>
          <a:lstStyle/>
          <a:p>
            <a:fld id="{B67FBD17-5661-487E-A594-373A137ACEBD}" type="slidenum">
              <a:rPr lang="en-US" smtClean="0"/>
              <a:t>‹#›</a:t>
            </a:fld>
            <a:endParaRPr lang="en-US"/>
          </a:p>
        </p:txBody>
      </p:sp>
    </p:spTree>
    <p:extLst>
      <p:ext uri="{BB962C8B-B14F-4D97-AF65-F5344CB8AC3E}">
        <p14:creationId xmlns:p14="http://schemas.microsoft.com/office/powerpoint/2010/main" val="26187716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ACAF13-6558-48D8-8841-34A1D97F7C8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0B51FE3-B317-4A45-A591-0BC9D8BE428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555BEEC-E09F-4A20-82DA-D8051FDAD68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26F7E00-1954-4F58-B05D-D2EA0470C181}"/>
              </a:ext>
            </a:extLst>
          </p:cNvPr>
          <p:cNvSpPr>
            <a:spLocks noGrp="1"/>
          </p:cNvSpPr>
          <p:nvPr>
            <p:ph type="dt" sz="half" idx="10"/>
          </p:nvPr>
        </p:nvSpPr>
        <p:spPr/>
        <p:txBody>
          <a:bodyPr/>
          <a:lstStyle/>
          <a:p>
            <a:fld id="{068C637B-70A4-476C-8065-154AB43D79D0}" type="datetimeFigureOut">
              <a:rPr lang="en-US" smtClean="0"/>
              <a:t>5/10/2021</a:t>
            </a:fld>
            <a:endParaRPr lang="en-US"/>
          </a:p>
        </p:txBody>
      </p:sp>
      <p:sp>
        <p:nvSpPr>
          <p:cNvPr id="6" name="Footer Placeholder 5">
            <a:extLst>
              <a:ext uri="{FF2B5EF4-FFF2-40B4-BE49-F238E27FC236}">
                <a16:creationId xmlns:a16="http://schemas.microsoft.com/office/drawing/2014/main" id="{AB58ED01-442E-4D3A-8B08-A4EED40BDE7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DC472F0-8598-4873-9445-6D5401C864B3}"/>
              </a:ext>
            </a:extLst>
          </p:cNvPr>
          <p:cNvSpPr>
            <a:spLocks noGrp="1"/>
          </p:cNvSpPr>
          <p:nvPr>
            <p:ph type="sldNum" sz="quarter" idx="12"/>
          </p:nvPr>
        </p:nvSpPr>
        <p:spPr/>
        <p:txBody>
          <a:bodyPr/>
          <a:lstStyle/>
          <a:p>
            <a:fld id="{B67FBD17-5661-487E-A594-373A137ACEBD}" type="slidenum">
              <a:rPr lang="en-US" smtClean="0"/>
              <a:t>‹#›</a:t>
            </a:fld>
            <a:endParaRPr lang="en-US"/>
          </a:p>
        </p:txBody>
      </p:sp>
    </p:spTree>
    <p:extLst>
      <p:ext uri="{BB962C8B-B14F-4D97-AF65-F5344CB8AC3E}">
        <p14:creationId xmlns:p14="http://schemas.microsoft.com/office/powerpoint/2010/main" val="32153938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8B1ED1-1D81-4082-AF7A-E7F8BF13FA6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9FB7B92-0D29-4741-9E35-0B2BF9B8F70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ED08FCE-11F6-4EC7-BC37-4938694F284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C93C279-168B-4399-9A79-9725B0451E6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8136703-4E6F-41C5-AF25-8045A23BABA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A403863-E487-4035-B7A7-A348C097E3D9}"/>
              </a:ext>
            </a:extLst>
          </p:cNvPr>
          <p:cNvSpPr>
            <a:spLocks noGrp="1"/>
          </p:cNvSpPr>
          <p:nvPr>
            <p:ph type="dt" sz="half" idx="10"/>
          </p:nvPr>
        </p:nvSpPr>
        <p:spPr/>
        <p:txBody>
          <a:bodyPr/>
          <a:lstStyle/>
          <a:p>
            <a:fld id="{068C637B-70A4-476C-8065-154AB43D79D0}" type="datetimeFigureOut">
              <a:rPr lang="en-US" smtClean="0"/>
              <a:t>5/10/2021</a:t>
            </a:fld>
            <a:endParaRPr lang="en-US"/>
          </a:p>
        </p:txBody>
      </p:sp>
      <p:sp>
        <p:nvSpPr>
          <p:cNvPr id="8" name="Footer Placeholder 7">
            <a:extLst>
              <a:ext uri="{FF2B5EF4-FFF2-40B4-BE49-F238E27FC236}">
                <a16:creationId xmlns:a16="http://schemas.microsoft.com/office/drawing/2014/main" id="{7B1E636E-17D7-49BC-9B2B-B85E5AC2255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9222AFB-1D41-489F-B516-2C47CABC8B42}"/>
              </a:ext>
            </a:extLst>
          </p:cNvPr>
          <p:cNvSpPr>
            <a:spLocks noGrp="1"/>
          </p:cNvSpPr>
          <p:nvPr>
            <p:ph type="sldNum" sz="quarter" idx="12"/>
          </p:nvPr>
        </p:nvSpPr>
        <p:spPr/>
        <p:txBody>
          <a:bodyPr/>
          <a:lstStyle/>
          <a:p>
            <a:fld id="{B67FBD17-5661-487E-A594-373A137ACEBD}" type="slidenum">
              <a:rPr lang="en-US" smtClean="0"/>
              <a:t>‹#›</a:t>
            </a:fld>
            <a:endParaRPr lang="en-US"/>
          </a:p>
        </p:txBody>
      </p:sp>
    </p:spTree>
    <p:extLst>
      <p:ext uri="{BB962C8B-B14F-4D97-AF65-F5344CB8AC3E}">
        <p14:creationId xmlns:p14="http://schemas.microsoft.com/office/powerpoint/2010/main" val="16261847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DBD04B-F148-420C-B8C1-99934029C8B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AAD3E4E-3F6C-4749-A9E4-885FEB16EC92}"/>
              </a:ext>
            </a:extLst>
          </p:cNvPr>
          <p:cNvSpPr>
            <a:spLocks noGrp="1"/>
          </p:cNvSpPr>
          <p:nvPr>
            <p:ph type="dt" sz="half" idx="10"/>
          </p:nvPr>
        </p:nvSpPr>
        <p:spPr/>
        <p:txBody>
          <a:bodyPr/>
          <a:lstStyle/>
          <a:p>
            <a:fld id="{068C637B-70A4-476C-8065-154AB43D79D0}" type="datetimeFigureOut">
              <a:rPr lang="en-US" smtClean="0"/>
              <a:t>5/10/2021</a:t>
            </a:fld>
            <a:endParaRPr lang="en-US"/>
          </a:p>
        </p:txBody>
      </p:sp>
      <p:sp>
        <p:nvSpPr>
          <p:cNvPr id="4" name="Footer Placeholder 3">
            <a:extLst>
              <a:ext uri="{FF2B5EF4-FFF2-40B4-BE49-F238E27FC236}">
                <a16:creationId xmlns:a16="http://schemas.microsoft.com/office/drawing/2014/main" id="{C82D802C-B3B4-442F-8307-CF597728402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BB2541C-6BE7-4956-94F8-F53E4B8A868A}"/>
              </a:ext>
            </a:extLst>
          </p:cNvPr>
          <p:cNvSpPr>
            <a:spLocks noGrp="1"/>
          </p:cNvSpPr>
          <p:nvPr>
            <p:ph type="sldNum" sz="quarter" idx="12"/>
          </p:nvPr>
        </p:nvSpPr>
        <p:spPr/>
        <p:txBody>
          <a:bodyPr/>
          <a:lstStyle/>
          <a:p>
            <a:fld id="{B67FBD17-5661-487E-A594-373A137ACEBD}" type="slidenum">
              <a:rPr lang="en-US" smtClean="0"/>
              <a:t>‹#›</a:t>
            </a:fld>
            <a:endParaRPr lang="en-US"/>
          </a:p>
        </p:txBody>
      </p:sp>
    </p:spTree>
    <p:extLst>
      <p:ext uri="{BB962C8B-B14F-4D97-AF65-F5344CB8AC3E}">
        <p14:creationId xmlns:p14="http://schemas.microsoft.com/office/powerpoint/2010/main" val="9864191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0461DA9-AE12-4941-B8D6-C4CB46E79E76}"/>
              </a:ext>
            </a:extLst>
          </p:cNvPr>
          <p:cNvSpPr>
            <a:spLocks noGrp="1"/>
          </p:cNvSpPr>
          <p:nvPr>
            <p:ph type="dt" sz="half" idx="10"/>
          </p:nvPr>
        </p:nvSpPr>
        <p:spPr/>
        <p:txBody>
          <a:bodyPr/>
          <a:lstStyle/>
          <a:p>
            <a:fld id="{068C637B-70A4-476C-8065-154AB43D79D0}" type="datetimeFigureOut">
              <a:rPr lang="en-US" smtClean="0"/>
              <a:t>5/10/2021</a:t>
            </a:fld>
            <a:endParaRPr lang="en-US"/>
          </a:p>
        </p:txBody>
      </p:sp>
      <p:sp>
        <p:nvSpPr>
          <p:cNvPr id="3" name="Footer Placeholder 2">
            <a:extLst>
              <a:ext uri="{FF2B5EF4-FFF2-40B4-BE49-F238E27FC236}">
                <a16:creationId xmlns:a16="http://schemas.microsoft.com/office/drawing/2014/main" id="{ECEA781C-4F4E-4413-A580-A23E6C31247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EA92F64-641C-4305-A5E9-A440DEA0CFA4}"/>
              </a:ext>
            </a:extLst>
          </p:cNvPr>
          <p:cNvSpPr>
            <a:spLocks noGrp="1"/>
          </p:cNvSpPr>
          <p:nvPr>
            <p:ph type="sldNum" sz="quarter" idx="12"/>
          </p:nvPr>
        </p:nvSpPr>
        <p:spPr/>
        <p:txBody>
          <a:bodyPr/>
          <a:lstStyle/>
          <a:p>
            <a:fld id="{B67FBD17-5661-487E-A594-373A137ACEBD}" type="slidenum">
              <a:rPr lang="en-US" smtClean="0"/>
              <a:t>‹#›</a:t>
            </a:fld>
            <a:endParaRPr lang="en-US"/>
          </a:p>
        </p:txBody>
      </p:sp>
    </p:spTree>
    <p:extLst>
      <p:ext uri="{BB962C8B-B14F-4D97-AF65-F5344CB8AC3E}">
        <p14:creationId xmlns:p14="http://schemas.microsoft.com/office/powerpoint/2010/main" val="42410928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EB2F1B-9152-4BB0-AA63-B5E4F85313E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DB051A5-F1B3-4FF9-A6AF-567DEAB6D1B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2A309E6-0E4C-45E8-84EC-AA634462AA1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800FE6B-C1FA-4C80-8525-DF8E3A61CD1A}"/>
              </a:ext>
            </a:extLst>
          </p:cNvPr>
          <p:cNvSpPr>
            <a:spLocks noGrp="1"/>
          </p:cNvSpPr>
          <p:nvPr>
            <p:ph type="dt" sz="half" idx="10"/>
          </p:nvPr>
        </p:nvSpPr>
        <p:spPr/>
        <p:txBody>
          <a:bodyPr/>
          <a:lstStyle/>
          <a:p>
            <a:fld id="{068C637B-70A4-476C-8065-154AB43D79D0}" type="datetimeFigureOut">
              <a:rPr lang="en-US" smtClean="0"/>
              <a:t>5/10/2021</a:t>
            </a:fld>
            <a:endParaRPr lang="en-US"/>
          </a:p>
        </p:txBody>
      </p:sp>
      <p:sp>
        <p:nvSpPr>
          <p:cNvPr id="6" name="Footer Placeholder 5">
            <a:extLst>
              <a:ext uri="{FF2B5EF4-FFF2-40B4-BE49-F238E27FC236}">
                <a16:creationId xmlns:a16="http://schemas.microsoft.com/office/drawing/2014/main" id="{50B6160D-8AB1-4A3C-B0FD-DE207601FCB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F3C1354-8146-492B-8CD3-62B60E78EE11}"/>
              </a:ext>
            </a:extLst>
          </p:cNvPr>
          <p:cNvSpPr>
            <a:spLocks noGrp="1"/>
          </p:cNvSpPr>
          <p:nvPr>
            <p:ph type="sldNum" sz="quarter" idx="12"/>
          </p:nvPr>
        </p:nvSpPr>
        <p:spPr/>
        <p:txBody>
          <a:bodyPr/>
          <a:lstStyle/>
          <a:p>
            <a:fld id="{B67FBD17-5661-487E-A594-373A137ACEBD}" type="slidenum">
              <a:rPr lang="en-US" smtClean="0"/>
              <a:t>‹#›</a:t>
            </a:fld>
            <a:endParaRPr lang="en-US"/>
          </a:p>
        </p:txBody>
      </p:sp>
    </p:spTree>
    <p:extLst>
      <p:ext uri="{BB962C8B-B14F-4D97-AF65-F5344CB8AC3E}">
        <p14:creationId xmlns:p14="http://schemas.microsoft.com/office/powerpoint/2010/main" val="33093437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2BC4B8-D01D-4ECC-B2FF-9FFA8035CF1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3EA56EE-3402-465F-B6EF-3740DB99D50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5241249-C50A-4073-8B0B-188B59B98BD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7C6BDBF-9C9C-4315-BE02-EB2792873816}"/>
              </a:ext>
            </a:extLst>
          </p:cNvPr>
          <p:cNvSpPr>
            <a:spLocks noGrp="1"/>
          </p:cNvSpPr>
          <p:nvPr>
            <p:ph type="dt" sz="half" idx="10"/>
          </p:nvPr>
        </p:nvSpPr>
        <p:spPr/>
        <p:txBody>
          <a:bodyPr/>
          <a:lstStyle/>
          <a:p>
            <a:fld id="{068C637B-70A4-476C-8065-154AB43D79D0}" type="datetimeFigureOut">
              <a:rPr lang="en-US" smtClean="0"/>
              <a:t>5/10/2021</a:t>
            </a:fld>
            <a:endParaRPr lang="en-US"/>
          </a:p>
        </p:txBody>
      </p:sp>
      <p:sp>
        <p:nvSpPr>
          <p:cNvPr id="6" name="Footer Placeholder 5">
            <a:extLst>
              <a:ext uri="{FF2B5EF4-FFF2-40B4-BE49-F238E27FC236}">
                <a16:creationId xmlns:a16="http://schemas.microsoft.com/office/drawing/2014/main" id="{AF1679B4-9BCA-402E-8A8C-07EE9D05D98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7053204-99D3-4333-B064-2F0AE471375B}"/>
              </a:ext>
            </a:extLst>
          </p:cNvPr>
          <p:cNvSpPr>
            <a:spLocks noGrp="1"/>
          </p:cNvSpPr>
          <p:nvPr>
            <p:ph type="sldNum" sz="quarter" idx="12"/>
          </p:nvPr>
        </p:nvSpPr>
        <p:spPr/>
        <p:txBody>
          <a:bodyPr/>
          <a:lstStyle/>
          <a:p>
            <a:fld id="{B67FBD17-5661-487E-A594-373A137ACEBD}" type="slidenum">
              <a:rPr lang="en-US" smtClean="0"/>
              <a:t>‹#›</a:t>
            </a:fld>
            <a:endParaRPr lang="en-US"/>
          </a:p>
        </p:txBody>
      </p:sp>
    </p:spTree>
    <p:extLst>
      <p:ext uri="{BB962C8B-B14F-4D97-AF65-F5344CB8AC3E}">
        <p14:creationId xmlns:p14="http://schemas.microsoft.com/office/powerpoint/2010/main" val="10294404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72D1D54-F201-4365-B89C-07F2837A0D3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81D57EA-FFE2-4171-B9E2-102353DBF39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E8C00ED-7390-4637-AE55-C4B0A958F89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68C637B-70A4-476C-8065-154AB43D79D0}" type="datetimeFigureOut">
              <a:rPr lang="en-US" smtClean="0"/>
              <a:t>5/10/2021</a:t>
            </a:fld>
            <a:endParaRPr lang="en-US"/>
          </a:p>
        </p:txBody>
      </p:sp>
      <p:sp>
        <p:nvSpPr>
          <p:cNvPr id="5" name="Footer Placeholder 4">
            <a:extLst>
              <a:ext uri="{FF2B5EF4-FFF2-40B4-BE49-F238E27FC236}">
                <a16:creationId xmlns:a16="http://schemas.microsoft.com/office/drawing/2014/main" id="{8262E284-7362-4FEC-BFBE-3E351589024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EB57DBE-C4E8-40D9-8469-717080DB8CB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7FBD17-5661-487E-A594-373A137ACEBD}" type="slidenum">
              <a:rPr lang="en-US" smtClean="0"/>
              <a:t>‹#›</a:t>
            </a:fld>
            <a:endParaRPr lang="en-US"/>
          </a:p>
        </p:txBody>
      </p:sp>
    </p:spTree>
    <p:extLst>
      <p:ext uri="{BB962C8B-B14F-4D97-AF65-F5344CB8AC3E}">
        <p14:creationId xmlns:p14="http://schemas.microsoft.com/office/powerpoint/2010/main" val="23470120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C9B9D5-65CF-4E14-9156-69DE899A2E11}"/>
              </a:ext>
            </a:extLst>
          </p:cNvPr>
          <p:cNvSpPr>
            <a:spLocks noGrp="1"/>
          </p:cNvSpPr>
          <p:nvPr>
            <p:ph type="title"/>
          </p:nvPr>
        </p:nvSpPr>
        <p:spPr/>
        <p:txBody>
          <a:bodyPr/>
          <a:lstStyle/>
          <a:p>
            <a:r>
              <a:rPr lang="en-US" dirty="0"/>
              <a:t>CPIC guideline in progress</a:t>
            </a:r>
          </a:p>
        </p:txBody>
      </p:sp>
      <p:sp>
        <p:nvSpPr>
          <p:cNvPr id="3" name="Content Placeholder 2">
            <a:extLst>
              <a:ext uri="{FF2B5EF4-FFF2-40B4-BE49-F238E27FC236}">
                <a16:creationId xmlns:a16="http://schemas.microsoft.com/office/drawing/2014/main" id="{1238C079-66E4-404A-9C0F-681D3F27A2A5}"/>
              </a:ext>
            </a:extLst>
          </p:cNvPr>
          <p:cNvSpPr>
            <a:spLocks noGrp="1"/>
          </p:cNvSpPr>
          <p:nvPr>
            <p:ph idx="1"/>
          </p:nvPr>
        </p:nvSpPr>
        <p:spPr>
          <a:xfrm>
            <a:off x="1024466" y="1690687"/>
            <a:ext cx="10515600" cy="5031845"/>
          </a:xfrm>
        </p:spPr>
        <p:txBody>
          <a:bodyPr>
            <a:normAutofit fontScale="92500" lnSpcReduction="10000"/>
          </a:bodyPr>
          <a:lstStyle/>
          <a:p>
            <a:r>
              <a:rPr lang="en-US" dirty="0"/>
              <a:t>MT-RNR1/aminoglycosides-in review (just resubmitted revisions)</a:t>
            </a:r>
          </a:p>
          <a:p>
            <a:r>
              <a:rPr lang="en-US" dirty="0"/>
              <a:t>CYP2C19/clopidogrel</a:t>
            </a:r>
          </a:p>
          <a:p>
            <a:pPr lvl="1"/>
            <a:r>
              <a:rPr lang="en-US" dirty="0"/>
              <a:t>drafting guideline</a:t>
            </a:r>
          </a:p>
          <a:p>
            <a:r>
              <a:rPr lang="en-US" dirty="0"/>
              <a:t>Statin guideline</a:t>
            </a:r>
          </a:p>
          <a:p>
            <a:pPr lvl="1"/>
            <a:r>
              <a:rPr lang="en-US" dirty="0"/>
              <a:t>Draft recommendations for SLCO1B1 and ABCG2</a:t>
            </a:r>
          </a:p>
          <a:p>
            <a:pPr lvl="1"/>
            <a:r>
              <a:rPr lang="en-US" dirty="0"/>
              <a:t>Finalizing evidence review for HMGCR, CYP2C9, CYP3A</a:t>
            </a:r>
          </a:p>
          <a:p>
            <a:r>
              <a:rPr lang="en-US" dirty="0"/>
              <a:t>SSRI/SNRI</a:t>
            </a:r>
          </a:p>
          <a:p>
            <a:pPr lvl="1"/>
            <a:r>
              <a:rPr lang="en-US" dirty="0"/>
              <a:t>Evidence review ongoing for CYP2D6, CYP2C19, HTR2A, ABCB1, SLC6A4, and CYP2B6</a:t>
            </a:r>
          </a:p>
          <a:p>
            <a:r>
              <a:rPr lang="en-US" dirty="0"/>
              <a:t>CYP2D6/Beta-blockers</a:t>
            </a:r>
          </a:p>
          <a:p>
            <a:pPr lvl="1"/>
            <a:r>
              <a:rPr lang="en-US" dirty="0"/>
              <a:t>Authorship plan approved by steering committee</a:t>
            </a:r>
          </a:p>
          <a:p>
            <a:r>
              <a:rPr lang="en-US" dirty="0"/>
              <a:t>CYP2D6/antipsychotics</a:t>
            </a:r>
          </a:p>
          <a:p>
            <a:pPr lvl="1"/>
            <a:r>
              <a:rPr lang="en-US" dirty="0"/>
              <a:t>Will begin this guideline when SSRI evidence review is complete</a:t>
            </a:r>
          </a:p>
          <a:p>
            <a:pPr lvl="1"/>
            <a:endParaRPr lang="en-US" dirty="0"/>
          </a:p>
          <a:p>
            <a:pPr lvl="1"/>
            <a:endParaRPr lang="en-US" dirty="0"/>
          </a:p>
          <a:p>
            <a:pPr lvl="1"/>
            <a:endParaRPr lang="en-US" dirty="0"/>
          </a:p>
        </p:txBody>
      </p:sp>
    </p:spTree>
    <p:extLst>
      <p:ext uri="{BB962C8B-B14F-4D97-AF65-F5344CB8AC3E}">
        <p14:creationId xmlns:p14="http://schemas.microsoft.com/office/powerpoint/2010/main" val="15483976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0" name="Group 19">
            <a:extLst>
              <a:ext uri="{FF2B5EF4-FFF2-40B4-BE49-F238E27FC236}">
                <a16:creationId xmlns:a16="http://schemas.microsoft.com/office/drawing/2014/main" id="{B473A502-2E9D-43BF-8DF5-6644FD8FF98C}"/>
              </a:ext>
            </a:extLst>
          </p:cNvPr>
          <p:cNvGrpSpPr/>
          <p:nvPr/>
        </p:nvGrpSpPr>
        <p:grpSpPr>
          <a:xfrm>
            <a:off x="1822791" y="571064"/>
            <a:ext cx="7856623" cy="5758531"/>
            <a:chOff x="1798727" y="282306"/>
            <a:chExt cx="7856623" cy="5758531"/>
          </a:xfrm>
        </p:grpSpPr>
        <p:sp>
          <p:nvSpPr>
            <p:cNvPr id="5" name="TextBox 4">
              <a:extLst>
                <a:ext uri="{FF2B5EF4-FFF2-40B4-BE49-F238E27FC236}">
                  <a16:creationId xmlns:a16="http://schemas.microsoft.com/office/drawing/2014/main" id="{B97B1CCF-0167-48C3-A5E0-0D75294C5709}"/>
                </a:ext>
              </a:extLst>
            </p:cNvPr>
            <p:cNvSpPr txBox="1"/>
            <p:nvPr/>
          </p:nvSpPr>
          <p:spPr>
            <a:xfrm>
              <a:off x="1798727" y="282306"/>
              <a:ext cx="7856623" cy="923330"/>
            </a:xfrm>
            <a:prstGeom prst="rect">
              <a:avLst/>
            </a:prstGeom>
            <a:noFill/>
            <a:ln w="19050">
              <a:solidFill>
                <a:schemeClr val="tx1"/>
              </a:solidFill>
            </a:ln>
          </p:spPr>
          <p:txBody>
            <a:bodyPr wrap="square" rtlCol="0">
              <a:spAutoFit/>
            </a:bodyPr>
            <a:lstStyle/>
            <a:p>
              <a:pPr algn="ctr"/>
              <a:r>
                <a:rPr lang="en-US" dirty="0"/>
                <a:t>Gene/Disease expert panel will review current terminologies* as part of the CPIC guideline development process and recommend terms for allele clinical function status and phenotype</a:t>
              </a:r>
            </a:p>
          </p:txBody>
        </p:sp>
        <p:sp>
          <p:nvSpPr>
            <p:cNvPr id="6" name="TextBox 5">
              <a:extLst>
                <a:ext uri="{FF2B5EF4-FFF2-40B4-BE49-F238E27FC236}">
                  <a16:creationId xmlns:a16="http://schemas.microsoft.com/office/drawing/2014/main" id="{EBF3E788-988B-4E43-A855-E6461A26B0B8}"/>
                </a:ext>
              </a:extLst>
            </p:cNvPr>
            <p:cNvSpPr txBox="1"/>
            <p:nvPr/>
          </p:nvSpPr>
          <p:spPr>
            <a:xfrm>
              <a:off x="1965527" y="1707065"/>
              <a:ext cx="7523021" cy="646331"/>
            </a:xfrm>
            <a:prstGeom prst="rect">
              <a:avLst/>
            </a:prstGeom>
            <a:noFill/>
            <a:ln w="19050">
              <a:solidFill>
                <a:schemeClr val="tx1"/>
              </a:solidFill>
            </a:ln>
          </p:spPr>
          <p:txBody>
            <a:bodyPr wrap="square" rtlCol="0">
              <a:spAutoFit/>
            </a:bodyPr>
            <a:lstStyle/>
            <a:p>
              <a:pPr algn="ctr"/>
              <a:r>
                <a:rPr lang="en-US" dirty="0"/>
                <a:t>PGx expert panel will review and provide feedback to gene/disease expert panel for recommended terms</a:t>
              </a:r>
            </a:p>
          </p:txBody>
        </p:sp>
        <p:sp>
          <p:nvSpPr>
            <p:cNvPr id="7" name="TextBox 6">
              <a:extLst>
                <a:ext uri="{FF2B5EF4-FFF2-40B4-BE49-F238E27FC236}">
                  <a16:creationId xmlns:a16="http://schemas.microsoft.com/office/drawing/2014/main" id="{3720A1B6-9D5A-42AF-90C5-1293A19D6F78}"/>
                </a:ext>
              </a:extLst>
            </p:cNvPr>
            <p:cNvSpPr txBox="1"/>
            <p:nvPr/>
          </p:nvSpPr>
          <p:spPr>
            <a:xfrm>
              <a:off x="2980466" y="2876276"/>
              <a:ext cx="5499967" cy="369332"/>
            </a:xfrm>
            <a:prstGeom prst="rect">
              <a:avLst/>
            </a:prstGeom>
            <a:noFill/>
            <a:ln w="19050">
              <a:solidFill>
                <a:schemeClr val="tx1"/>
              </a:solidFill>
            </a:ln>
          </p:spPr>
          <p:txBody>
            <a:bodyPr wrap="none" rtlCol="0">
              <a:spAutoFit/>
            </a:bodyPr>
            <a:lstStyle/>
            <a:p>
              <a:r>
                <a:rPr lang="en-US" dirty="0"/>
                <a:t>Process will continue until 70% of experts agree to terms</a:t>
              </a:r>
            </a:p>
          </p:txBody>
        </p:sp>
        <p:cxnSp>
          <p:nvCxnSpPr>
            <p:cNvPr id="9" name="Straight Arrow Connector 8">
              <a:extLst>
                <a:ext uri="{FF2B5EF4-FFF2-40B4-BE49-F238E27FC236}">
                  <a16:creationId xmlns:a16="http://schemas.microsoft.com/office/drawing/2014/main" id="{FEB2FAA6-A8F7-4345-BC09-9B87B99031D4}"/>
                </a:ext>
              </a:extLst>
            </p:cNvPr>
            <p:cNvCxnSpPr>
              <a:cxnSpLocks/>
              <a:stCxn id="5" idx="2"/>
              <a:endCxn id="6" idx="0"/>
            </p:cNvCxnSpPr>
            <p:nvPr/>
          </p:nvCxnSpPr>
          <p:spPr>
            <a:xfrm flipH="1">
              <a:off x="5727038" y="1205636"/>
              <a:ext cx="1" cy="501429"/>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a:extLst>
                <a:ext uri="{FF2B5EF4-FFF2-40B4-BE49-F238E27FC236}">
                  <a16:creationId xmlns:a16="http://schemas.microsoft.com/office/drawing/2014/main" id="{CF4553E1-763B-4129-B9CF-D1657FA29A29}"/>
                </a:ext>
              </a:extLst>
            </p:cNvPr>
            <p:cNvCxnSpPr>
              <a:cxnSpLocks/>
              <a:stCxn id="6" idx="2"/>
              <a:endCxn id="7" idx="0"/>
            </p:cNvCxnSpPr>
            <p:nvPr/>
          </p:nvCxnSpPr>
          <p:spPr>
            <a:xfrm>
              <a:off x="5727038" y="2353396"/>
              <a:ext cx="3412" cy="522880"/>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5284039B-5F53-4B14-AE63-9518C64A9D11}"/>
                </a:ext>
              </a:extLst>
            </p:cNvPr>
            <p:cNvSpPr txBox="1"/>
            <p:nvPr/>
          </p:nvSpPr>
          <p:spPr>
            <a:xfrm>
              <a:off x="3978259" y="4740228"/>
              <a:ext cx="3535263" cy="369332"/>
            </a:xfrm>
            <a:prstGeom prst="rect">
              <a:avLst/>
            </a:prstGeom>
            <a:noFill/>
            <a:ln w="19050">
              <a:solidFill>
                <a:schemeClr val="tx1"/>
              </a:solidFill>
            </a:ln>
          </p:spPr>
          <p:txBody>
            <a:bodyPr wrap="none" rtlCol="0">
              <a:spAutoFit/>
            </a:bodyPr>
            <a:lstStyle/>
            <a:p>
              <a:r>
                <a:rPr lang="en-US" dirty="0"/>
                <a:t>Terms will be used in CPIC guideline</a:t>
              </a:r>
            </a:p>
          </p:txBody>
        </p:sp>
        <p:sp>
          <p:nvSpPr>
            <p:cNvPr id="13" name="TextBox 12">
              <a:extLst>
                <a:ext uri="{FF2B5EF4-FFF2-40B4-BE49-F238E27FC236}">
                  <a16:creationId xmlns:a16="http://schemas.microsoft.com/office/drawing/2014/main" id="{919BD791-49A4-4C36-921E-7D0910141C44}"/>
                </a:ext>
              </a:extLst>
            </p:cNvPr>
            <p:cNvSpPr txBox="1"/>
            <p:nvPr/>
          </p:nvSpPr>
          <p:spPr>
            <a:xfrm>
              <a:off x="1989592" y="5671505"/>
              <a:ext cx="7523021" cy="369332"/>
            </a:xfrm>
            <a:prstGeom prst="rect">
              <a:avLst/>
            </a:prstGeom>
            <a:noFill/>
            <a:ln w="19050">
              <a:solidFill>
                <a:schemeClr val="tx1"/>
              </a:solidFill>
            </a:ln>
          </p:spPr>
          <p:txBody>
            <a:bodyPr wrap="none" rtlCol="0">
              <a:spAutoFit/>
            </a:bodyPr>
            <a:lstStyle/>
            <a:p>
              <a:r>
                <a:rPr lang="en-US" dirty="0"/>
                <a:t>CPIC informatics working group will work to submit to LOINC, SNOMED, others</a:t>
              </a:r>
            </a:p>
          </p:txBody>
        </p:sp>
        <p:sp>
          <p:nvSpPr>
            <p:cNvPr id="14" name="TextBox 13">
              <a:extLst>
                <a:ext uri="{FF2B5EF4-FFF2-40B4-BE49-F238E27FC236}">
                  <a16:creationId xmlns:a16="http://schemas.microsoft.com/office/drawing/2014/main" id="{184363A5-A166-4C72-8285-04B6AF2879BA}"/>
                </a:ext>
              </a:extLst>
            </p:cNvPr>
            <p:cNvSpPr txBox="1"/>
            <p:nvPr/>
          </p:nvSpPr>
          <p:spPr>
            <a:xfrm>
              <a:off x="3732765" y="3807553"/>
              <a:ext cx="4002186" cy="369332"/>
            </a:xfrm>
            <a:prstGeom prst="rect">
              <a:avLst/>
            </a:prstGeom>
            <a:noFill/>
            <a:ln w="19050">
              <a:solidFill>
                <a:schemeClr val="tx1"/>
              </a:solidFill>
            </a:ln>
          </p:spPr>
          <p:txBody>
            <a:bodyPr wrap="none" rtlCol="0">
              <a:spAutoFit/>
            </a:bodyPr>
            <a:lstStyle/>
            <a:p>
              <a:r>
                <a:rPr lang="en-US" dirty="0"/>
                <a:t>Terms will be posted for public comment</a:t>
              </a:r>
            </a:p>
          </p:txBody>
        </p:sp>
        <p:cxnSp>
          <p:nvCxnSpPr>
            <p:cNvPr id="15" name="Straight Arrow Connector 14">
              <a:extLst>
                <a:ext uri="{FF2B5EF4-FFF2-40B4-BE49-F238E27FC236}">
                  <a16:creationId xmlns:a16="http://schemas.microsoft.com/office/drawing/2014/main" id="{08D0A822-26B1-4ED4-B0F4-078E4A8DA2E1}"/>
                </a:ext>
              </a:extLst>
            </p:cNvPr>
            <p:cNvCxnSpPr>
              <a:cxnSpLocks/>
              <a:stCxn id="7" idx="2"/>
              <a:endCxn id="14" idx="0"/>
            </p:cNvCxnSpPr>
            <p:nvPr/>
          </p:nvCxnSpPr>
          <p:spPr>
            <a:xfrm>
              <a:off x="5730450" y="3245608"/>
              <a:ext cx="3408" cy="561945"/>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ED005203-F959-4A73-9D8C-93F342A74A3F}"/>
                </a:ext>
              </a:extLst>
            </p:cNvPr>
            <p:cNvCxnSpPr>
              <a:cxnSpLocks/>
            </p:cNvCxnSpPr>
            <p:nvPr/>
          </p:nvCxnSpPr>
          <p:spPr>
            <a:xfrm>
              <a:off x="5727039" y="4176885"/>
              <a:ext cx="3408" cy="561945"/>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374BF34D-4D8C-4542-AD82-A1DA4AD6EDC6}"/>
                </a:ext>
              </a:extLst>
            </p:cNvPr>
            <p:cNvCxnSpPr>
              <a:cxnSpLocks/>
            </p:cNvCxnSpPr>
            <p:nvPr/>
          </p:nvCxnSpPr>
          <p:spPr>
            <a:xfrm>
              <a:off x="5745890" y="5109560"/>
              <a:ext cx="3408" cy="561945"/>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450302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3C969FD-D310-41B3-8E99-A72DBDEEB262}"/>
              </a:ext>
            </a:extLst>
          </p:cNvPr>
          <p:cNvSpPr>
            <a:spLocks noGrp="1"/>
          </p:cNvSpPr>
          <p:nvPr>
            <p:ph type="title"/>
          </p:nvPr>
        </p:nvSpPr>
        <p:spPr/>
        <p:txBody>
          <a:bodyPr/>
          <a:lstStyle/>
          <a:p>
            <a:r>
              <a:rPr lang="en-US" dirty="0"/>
              <a:t>Expert panels</a:t>
            </a:r>
          </a:p>
        </p:txBody>
      </p:sp>
      <p:sp>
        <p:nvSpPr>
          <p:cNvPr id="5" name="Content Placeholder 4">
            <a:extLst>
              <a:ext uri="{FF2B5EF4-FFF2-40B4-BE49-F238E27FC236}">
                <a16:creationId xmlns:a16="http://schemas.microsoft.com/office/drawing/2014/main" id="{35074190-4911-471F-94AE-470BB8070A40}"/>
              </a:ext>
            </a:extLst>
          </p:cNvPr>
          <p:cNvSpPr>
            <a:spLocks noGrp="1"/>
          </p:cNvSpPr>
          <p:nvPr>
            <p:ph sz="half" idx="1"/>
          </p:nvPr>
        </p:nvSpPr>
        <p:spPr/>
        <p:txBody>
          <a:bodyPr>
            <a:normAutofit fontScale="92500" lnSpcReduction="20000"/>
          </a:bodyPr>
          <a:lstStyle/>
          <a:p>
            <a:r>
              <a:rPr lang="en-US" b="1" dirty="0"/>
              <a:t>Gene/Guideline expert panel</a:t>
            </a:r>
          </a:p>
          <a:p>
            <a:pPr lvl="1"/>
            <a:r>
              <a:rPr lang="en-US" dirty="0"/>
              <a:t>CPIC guideline authors</a:t>
            </a:r>
          </a:p>
          <a:p>
            <a:pPr lvl="1"/>
            <a:r>
              <a:rPr lang="en-US" dirty="0"/>
              <a:t>Representation from other expert panels, if applicable (i.e. working group regarding the guideline topic)</a:t>
            </a:r>
          </a:p>
          <a:p>
            <a:pPr lvl="2"/>
            <a:r>
              <a:rPr lang="en-US" dirty="0"/>
              <a:t>ClinGen Variant Curation Expert Panel</a:t>
            </a:r>
          </a:p>
          <a:p>
            <a:pPr lvl="2"/>
            <a:r>
              <a:rPr lang="en-US" dirty="0"/>
              <a:t>ClinVar</a:t>
            </a:r>
          </a:p>
          <a:p>
            <a:pPr lvl="2"/>
            <a:r>
              <a:rPr lang="en-US" dirty="0"/>
              <a:t>FDA</a:t>
            </a:r>
          </a:p>
          <a:p>
            <a:pPr lvl="2"/>
            <a:r>
              <a:rPr lang="en-US" dirty="0"/>
              <a:t>ACMG</a:t>
            </a:r>
          </a:p>
          <a:p>
            <a:pPr lvl="2"/>
            <a:r>
              <a:rPr lang="en-US" dirty="0"/>
              <a:t>Other gene/disease specific resources (</a:t>
            </a:r>
            <a:r>
              <a:rPr lang="en-US" i="1" dirty="0"/>
              <a:t>e.g., </a:t>
            </a:r>
            <a:r>
              <a:rPr lang="en-US" dirty="0"/>
              <a:t>G6PD WHO working group, European Malignant Hyperthermia Group, </a:t>
            </a:r>
            <a:r>
              <a:rPr lang="en-US" dirty="0" err="1"/>
              <a:t>etc</a:t>
            </a:r>
            <a:r>
              <a:rPr lang="en-US" dirty="0"/>
              <a:t>)</a:t>
            </a:r>
          </a:p>
          <a:p>
            <a:r>
              <a:rPr lang="en-US" dirty="0"/>
              <a:t>Others as determined by guideline authors</a:t>
            </a:r>
          </a:p>
          <a:p>
            <a:pPr lvl="1"/>
            <a:endParaRPr lang="en-US" dirty="0"/>
          </a:p>
        </p:txBody>
      </p:sp>
      <p:sp>
        <p:nvSpPr>
          <p:cNvPr id="6" name="Content Placeholder 5">
            <a:extLst>
              <a:ext uri="{FF2B5EF4-FFF2-40B4-BE49-F238E27FC236}">
                <a16:creationId xmlns:a16="http://schemas.microsoft.com/office/drawing/2014/main" id="{85888D10-A540-4375-BF2E-1E6E7889FD0A}"/>
              </a:ext>
            </a:extLst>
          </p:cNvPr>
          <p:cNvSpPr>
            <a:spLocks noGrp="1"/>
          </p:cNvSpPr>
          <p:nvPr>
            <p:ph sz="half" idx="2"/>
          </p:nvPr>
        </p:nvSpPr>
        <p:spPr/>
        <p:txBody>
          <a:bodyPr>
            <a:normAutofit fontScale="92500" lnSpcReduction="20000"/>
          </a:bodyPr>
          <a:lstStyle/>
          <a:p>
            <a:r>
              <a:rPr lang="en-US" b="1" dirty="0"/>
              <a:t>PGx expert panel</a:t>
            </a:r>
          </a:p>
          <a:p>
            <a:pPr lvl="1"/>
            <a:r>
              <a:rPr lang="en-US" dirty="0"/>
              <a:t>Clinician with a working knowledge of pharmacogenetics (pharmacists, physicians, nurses, genetic counselors, </a:t>
            </a:r>
            <a:r>
              <a:rPr lang="en-US" dirty="0" err="1"/>
              <a:t>etc</a:t>
            </a:r>
            <a:r>
              <a:rPr lang="en-US" dirty="0"/>
              <a:t>).</a:t>
            </a:r>
          </a:p>
          <a:p>
            <a:pPr lvl="1"/>
            <a:r>
              <a:rPr lang="en-US" dirty="0"/>
              <a:t>Researcher with at least 2 years of PGx research experience</a:t>
            </a:r>
          </a:p>
          <a:p>
            <a:pPr lvl="1"/>
            <a:r>
              <a:rPr lang="en-US" dirty="0"/>
              <a:t>Clinical laboratory scientist or staff with at least 2 years of PGx experience</a:t>
            </a:r>
          </a:p>
          <a:p>
            <a:pPr lvl="1"/>
            <a:r>
              <a:rPr lang="en-US" dirty="0"/>
              <a:t>EHR standards expert/medical informatic (PGx experience not required but involvement in HL7 or similar experience preferred)</a:t>
            </a:r>
          </a:p>
          <a:p>
            <a:pPr lvl="1"/>
            <a:endParaRPr lang="en-US" dirty="0"/>
          </a:p>
        </p:txBody>
      </p:sp>
    </p:spTree>
    <p:extLst>
      <p:ext uri="{BB962C8B-B14F-4D97-AF65-F5344CB8AC3E}">
        <p14:creationId xmlns:p14="http://schemas.microsoft.com/office/powerpoint/2010/main" val="10272468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2BA906-BD56-47C4-A92F-01D1465DC186}"/>
              </a:ext>
            </a:extLst>
          </p:cNvPr>
          <p:cNvSpPr>
            <a:spLocks noGrp="1"/>
          </p:cNvSpPr>
          <p:nvPr>
            <p:ph type="title"/>
          </p:nvPr>
        </p:nvSpPr>
        <p:spPr/>
        <p:txBody>
          <a:bodyPr/>
          <a:lstStyle/>
          <a:p>
            <a:r>
              <a:rPr lang="en-US" dirty="0"/>
              <a:t>Evaluation of current terminologies</a:t>
            </a:r>
          </a:p>
        </p:txBody>
      </p:sp>
      <p:sp>
        <p:nvSpPr>
          <p:cNvPr id="3" name="Content Placeholder 2">
            <a:extLst>
              <a:ext uri="{FF2B5EF4-FFF2-40B4-BE49-F238E27FC236}">
                <a16:creationId xmlns:a16="http://schemas.microsoft.com/office/drawing/2014/main" id="{B4E5E8E1-310D-4C51-868F-E7E2AB3FA148}"/>
              </a:ext>
            </a:extLst>
          </p:cNvPr>
          <p:cNvSpPr>
            <a:spLocks noGrp="1"/>
          </p:cNvSpPr>
          <p:nvPr>
            <p:ph idx="1"/>
          </p:nvPr>
        </p:nvSpPr>
        <p:spPr>
          <a:xfrm>
            <a:off x="691896" y="1411097"/>
            <a:ext cx="10515600" cy="4351338"/>
          </a:xfrm>
        </p:spPr>
        <p:txBody>
          <a:bodyPr>
            <a:normAutofit fontScale="85000" lnSpcReduction="20000"/>
          </a:bodyPr>
          <a:lstStyle/>
          <a:p>
            <a:r>
              <a:rPr lang="en-US" dirty="0"/>
              <a:t>Gene/Disease expert panel will review all current terminology in the following resources:</a:t>
            </a:r>
          </a:p>
          <a:p>
            <a:pPr lvl="1"/>
            <a:r>
              <a:rPr lang="en-US" dirty="0"/>
              <a:t>ClinGen</a:t>
            </a:r>
          </a:p>
          <a:p>
            <a:pPr lvl="1"/>
            <a:r>
              <a:rPr lang="en-US" dirty="0"/>
              <a:t>ClinVar</a:t>
            </a:r>
          </a:p>
          <a:p>
            <a:pPr lvl="1"/>
            <a:r>
              <a:rPr lang="en-US" dirty="0"/>
              <a:t>FDA</a:t>
            </a:r>
          </a:p>
          <a:p>
            <a:pPr lvl="1"/>
            <a:r>
              <a:rPr lang="en-US" dirty="0"/>
              <a:t>ACMG</a:t>
            </a:r>
          </a:p>
          <a:p>
            <a:pPr lvl="1"/>
            <a:r>
              <a:rPr lang="en-US" dirty="0"/>
              <a:t>LOINC</a:t>
            </a:r>
          </a:p>
          <a:p>
            <a:pPr lvl="1"/>
            <a:r>
              <a:rPr lang="en-US" dirty="0"/>
              <a:t>SNOMED</a:t>
            </a:r>
          </a:p>
          <a:p>
            <a:pPr lvl="1"/>
            <a:r>
              <a:rPr lang="en-US" dirty="0"/>
              <a:t>Other gene/disease specific resources</a:t>
            </a:r>
          </a:p>
          <a:p>
            <a:pPr lvl="1"/>
            <a:r>
              <a:rPr lang="en-US" dirty="0"/>
              <a:t>Laboratory reports</a:t>
            </a:r>
          </a:p>
          <a:p>
            <a:r>
              <a:rPr lang="en-US" dirty="0"/>
              <a:t>Guideline authors will utilize current terminology if/where appropriate. In some cases, disease terminology will not be appropriate if disease phenotype not 1:1 with drug phenotype (</a:t>
            </a:r>
            <a:r>
              <a:rPr lang="en-US" i="1" dirty="0"/>
              <a:t>i.e. </a:t>
            </a:r>
            <a:r>
              <a:rPr lang="en-US" dirty="0"/>
              <a:t>variants that are associated with disease risk are not all associated with drug phenotype and vice versa).</a:t>
            </a:r>
          </a:p>
        </p:txBody>
      </p:sp>
    </p:spTree>
    <p:extLst>
      <p:ext uri="{BB962C8B-B14F-4D97-AF65-F5344CB8AC3E}">
        <p14:creationId xmlns:p14="http://schemas.microsoft.com/office/powerpoint/2010/main" val="41835999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3FD7D9-CD4D-4D62-BCDE-E0B921CBFF68}"/>
              </a:ext>
            </a:extLst>
          </p:cNvPr>
          <p:cNvSpPr>
            <a:spLocks noGrp="1"/>
          </p:cNvSpPr>
          <p:nvPr>
            <p:ph type="title"/>
          </p:nvPr>
        </p:nvSpPr>
        <p:spPr/>
        <p:txBody>
          <a:bodyPr/>
          <a:lstStyle/>
          <a:p>
            <a:r>
              <a:rPr lang="en-US" dirty="0"/>
              <a:t>Experts-primary involvement in PGx</a:t>
            </a:r>
          </a:p>
        </p:txBody>
      </p:sp>
      <p:graphicFrame>
        <p:nvGraphicFramePr>
          <p:cNvPr id="7" name="Table 6">
            <a:extLst>
              <a:ext uri="{FF2B5EF4-FFF2-40B4-BE49-F238E27FC236}">
                <a16:creationId xmlns:a16="http://schemas.microsoft.com/office/drawing/2014/main" id="{D6F4BE6D-D2F6-4246-A2CD-028D8D1490AB}"/>
              </a:ext>
            </a:extLst>
          </p:cNvPr>
          <p:cNvGraphicFramePr>
            <a:graphicFrameLocks noGrp="1"/>
          </p:cNvGraphicFramePr>
          <p:nvPr>
            <p:extLst>
              <p:ext uri="{D42A27DB-BD31-4B8C-83A1-F6EECF244321}">
                <p14:modId xmlns:p14="http://schemas.microsoft.com/office/powerpoint/2010/main" val="3300541723"/>
              </p:ext>
            </p:extLst>
          </p:nvPr>
        </p:nvGraphicFramePr>
        <p:xfrm>
          <a:off x="702733" y="1886777"/>
          <a:ext cx="10515600" cy="2170045"/>
        </p:xfrm>
        <a:graphic>
          <a:graphicData uri="http://schemas.openxmlformats.org/drawingml/2006/table">
            <a:tbl>
              <a:tblPr>
                <a:tableStyleId>{5C22544A-7EE6-4342-B048-85BDC9FD1C3A}</a:tableStyleId>
              </a:tblPr>
              <a:tblGrid>
                <a:gridCol w="9017000">
                  <a:extLst>
                    <a:ext uri="{9D8B030D-6E8A-4147-A177-3AD203B41FA5}">
                      <a16:colId xmlns:a16="http://schemas.microsoft.com/office/drawing/2014/main" val="1331783738"/>
                    </a:ext>
                  </a:extLst>
                </a:gridCol>
                <a:gridCol w="1498600">
                  <a:extLst>
                    <a:ext uri="{9D8B030D-6E8A-4147-A177-3AD203B41FA5}">
                      <a16:colId xmlns:a16="http://schemas.microsoft.com/office/drawing/2014/main" val="882286483"/>
                    </a:ext>
                  </a:extLst>
                </a:gridCol>
              </a:tblGrid>
              <a:tr h="225959">
                <a:tc>
                  <a:txBody>
                    <a:bodyPr/>
                    <a:lstStyle/>
                    <a:p>
                      <a:pPr algn="l" fontAlgn="b"/>
                      <a:r>
                        <a:rPr lang="en-US" sz="2000" u="none" strike="noStrike">
                          <a:effectLst/>
                        </a:rPr>
                        <a:t>Clinician with a working knowledge of pharmacogenetics (pharmacists, physicians, nurses, genetic counselors, etc).</a:t>
                      </a:r>
                      <a:endParaRPr lang="en-US" sz="2000" b="0" i="0" u="none" strike="noStrike">
                        <a:solidFill>
                          <a:srgbClr val="333333"/>
                        </a:solidFill>
                        <a:effectLst/>
                        <a:latin typeface="Arial" panose="020B0604020202020204" pitchFamily="34" charset="0"/>
                      </a:endParaRPr>
                    </a:p>
                  </a:txBody>
                  <a:tcPr marL="7289" marR="7289" marT="728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2000" u="none" strike="noStrike">
                          <a:effectLst/>
                        </a:rPr>
                        <a:t>59%</a:t>
                      </a:r>
                      <a:endParaRPr lang="en-US" sz="2000" b="0" i="0" u="none" strike="noStrike">
                        <a:solidFill>
                          <a:srgbClr val="333333"/>
                        </a:solidFill>
                        <a:effectLst/>
                        <a:latin typeface="Arial" panose="020B0604020202020204" pitchFamily="34" charset="0"/>
                      </a:endParaRPr>
                    </a:p>
                  </a:txBody>
                  <a:tcPr marL="7289" marR="7289" marT="728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98569049"/>
                  </a:ext>
                </a:extLst>
              </a:tr>
              <a:tr h="225959">
                <a:tc>
                  <a:txBody>
                    <a:bodyPr/>
                    <a:lstStyle/>
                    <a:p>
                      <a:pPr algn="l" fontAlgn="b"/>
                      <a:r>
                        <a:rPr lang="en-US" sz="2000" u="none" strike="noStrike">
                          <a:effectLst/>
                        </a:rPr>
                        <a:t>Researcher with at least 2 years of PGx research experience</a:t>
                      </a:r>
                      <a:endParaRPr lang="en-US" sz="2000" b="0" i="0" u="none" strike="noStrike">
                        <a:solidFill>
                          <a:srgbClr val="333333"/>
                        </a:solidFill>
                        <a:effectLst/>
                        <a:latin typeface="Arial" panose="020B0604020202020204" pitchFamily="34" charset="0"/>
                      </a:endParaRPr>
                    </a:p>
                  </a:txBody>
                  <a:tcPr marL="7289" marR="7289" marT="728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2000" u="none" strike="noStrike">
                          <a:effectLst/>
                        </a:rPr>
                        <a:t>47%</a:t>
                      </a:r>
                      <a:endParaRPr lang="en-US" sz="2000" b="0" i="0" u="none" strike="noStrike">
                        <a:solidFill>
                          <a:srgbClr val="333333"/>
                        </a:solidFill>
                        <a:effectLst/>
                        <a:latin typeface="Arial" panose="020B0604020202020204" pitchFamily="34" charset="0"/>
                      </a:endParaRPr>
                    </a:p>
                  </a:txBody>
                  <a:tcPr marL="7289" marR="7289" marT="728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61882036"/>
                  </a:ext>
                </a:extLst>
              </a:tr>
              <a:tr h="225959">
                <a:tc>
                  <a:txBody>
                    <a:bodyPr/>
                    <a:lstStyle/>
                    <a:p>
                      <a:pPr algn="l" fontAlgn="b"/>
                      <a:r>
                        <a:rPr lang="en-US" sz="2000" u="none" strike="noStrike">
                          <a:effectLst/>
                        </a:rPr>
                        <a:t>Clinical laboratory scientist or staff with at least 2 years of PGx experience</a:t>
                      </a:r>
                      <a:endParaRPr lang="en-US" sz="2000" b="0" i="0" u="none" strike="noStrike">
                        <a:solidFill>
                          <a:srgbClr val="333333"/>
                        </a:solidFill>
                        <a:effectLst/>
                        <a:latin typeface="Arial" panose="020B0604020202020204" pitchFamily="34" charset="0"/>
                      </a:endParaRPr>
                    </a:p>
                  </a:txBody>
                  <a:tcPr marL="7289" marR="7289" marT="728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2000" u="none" strike="noStrike">
                          <a:effectLst/>
                        </a:rPr>
                        <a:t>24%</a:t>
                      </a:r>
                      <a:endParaRPr lang="en-US" sz="2000" b="0" i="0" u="none" strike="noStrike">
                        <a:solidFill>
                          <a:srgbClr val="333333"/>
                        </a:solidFill>
                        <a:effectLst/>
                        <a:latin typeface="Arial" panose="020B0604020202020204" pitchFamily="34" charset="0"/>
                      </a:endParaRPr>
                    </a:p>
                  </a:txBody>
                  <a:tcPr marL="7289" marR="7289" marT="728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05128490"/>
                  </a:ext>
                </a:extLst>
              </a:tr>
              <a:tr h="225959">
                <a:tc>
                  <a:txBody>
                    <a:bodyPr/>
                    <a:lstStyle/>
                    <a:p>
                      <a:pPr algn="l" fontAlgn="b"/>
                      <a:r>
                        <a:rPr lang="en-US" sz="2000" u="none" strike="noStrike" dirty="0">
                          <a:effectLst/>
                        </a:rPr>
                        <a:t>EHR standards expert/medical informatics </a:t>
                      </a:r>
                      <a:endParaRPr lang="en-US" sz="2000" b="0" i="0" u="none" strike="noStrike" dirty="0">
                        <a:solidFill>
                          <a:srgbClr val="333333"/>
                        </a:solidFill>
                        <a:effectLst/>
                        <a:latin typeface="Arial" panose="020B0604020202020204" pitchFamily="34" charset="0"/>
                      </a:endParaRPr>
                    </a:p>
                  </a:txBody>
                  <a:tcPr marL="7289" marR="7289" marT="728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2000" u="none" strike="noStrike">
                          <a:effectLst/>
                        </a:rPr>
                        <a:t>6%</a:t>
                      </a:r>
                      <a:endParaRPr lang="en-US" sz="2000" b="0" i="0" u="none" strike="noStrike">
                        <a:solidFill>
                          <a:srgbClr val="333333"/>
                        </a:solidFill>
                        <a:effectLst/>
                        <a:latin typeface="Arial" panose="020B0604020202020204" pitchFamily="34" charset="0"/>
                      </a:endParaRPr>
                    </a:p>
                  </a:txBody>
                  <a:tcPr marL="7289" marR="7289" marT="728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44001252"/>
                  </a:ext>
                </a:extLst>
              </a:tr>
              <a:tr h="225959">
                <a:tc>
                  <a:txBody>
                    <a:bodyPr/>
                    <a:lstStyle/>
                    <a:p>
                      <a:pPr algn="l" fontAlgn="b"/>
                      <a:r>
                        <a:rPr lang="en-US" sz="2000" u="none" strike="noStrike">
                          <a:effectLst/>
                        </a:rPr>
                        <a:t>Gene specific experts and/or CPIC or DPWG guideline author for genes included in this project </a:t>
                      </a:r>
                      <a:endParaRPr lang="en-US" sz="2000" b="0" i="0" u="none" strike="noStrike">
                        <a:solidFill>
                          <a:srgbClr val="333333"/>
                        </a:solidFill>
                        <a:effectLst/>
                        <a:latin typeface="Arial" panose="020B0604020202020204" pitchFamily="34" charset="0"/>
                      </a:endParaRPr>
                    </a:p>
                  </a:txBody>
                  <a:tcPr marL="7289" marR="7289" marT="728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2000" u="none" strike="noStrike" dirty="0">
                          <a:effectLst/>
                        </a:rPr>
                        <a:t>18%</a:t>
                      </a:r>
                      <a:endParaRPr lang="en-US" sz="2000" b="0" i="0" u="none" strike="noStrike" dirty="0">
                        <a:solidFill>
                          <a:srgbClr val="333333"/>
                        </a:solidFill>
                        <a:effectLst/>
                        <a:latin typeface="Arial" panose="020B0604020202020204" pitchFamily="34" charset="0"/>
                      </a:endParaRPr>
                    </a:p>
                  </a:txBody>
                  <a:tcPr marL="7289" marR="7289" marT="728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76942042"/>
                  </a:ext>
                </a:extLst>
              </a:tr>
            </a:tbl>
          </a:graphicData>
        </a:graphic>
      </p:graphicFrame>
    </p:spTree>
    <p:extLst>
      <p:ext uri="{BB962C8B-B14F-4D97-AF65-F5344CB8AC3E}">
        <p14:creationId xmlns:p14="http://schemas.microsoft.com/office/powerpoint/2010/main" val="31503329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022417D6-8021-410C-B4E8-32E4D78E4980}"/>
              </a:ext>
            </a:extLst>
          </p:cNvPr>
          <p:cNvGraphicFramePr>
            <a:graphicFrameLocks noGrp="1"/>
          </p:cNvGraphicFramePr>
          <p:nvPr>
            <p:extLst>
              <p:ext uri="{D42A27DB-BD31-4B8C-83A1-F6EECF244321}">
                <p14:modId xmlns:p14="http://schemas.microsoft.com/office/powerpoint/2010/main" val="3913449114"/>
              </p:ext>
            </p:extLst>
          </p:nvPr>
        </p:nvGraphicFramePr>
        <p:xfrm>
          <a:off x="195431" y="108117"/>
          <a:ext cx="11629016" cy="7136173"/>
        </p:xfrm>
        <a:graphic>
          <a:graphicData uri="http://schemas.openxmlformats.org/drawingml/2006/table">
            <a:tbl>
              <a:tblPr firstRow="1" firstCol="1" bandRow="1">
                <a:tableStyleId>{5C22544A-7EE6-4342-B048-85BDC9FD1C3A}</a:tableStyleId>
              </a:tblPr>
              <a:tblGrid>
                <a:gridCol w="3875740">
                  <a:extLst>
                    <a:ext uri="{9D8B030D-6E8A-4147-A177-3AD203B41FA5}">
                      <a16:colId xmlns:a16="http://schemas.microsoft.com/office/drawing/2014/main" val="3913571911"/>
                    </a:ext>
                  </a:extLst>
                </a:gridCol>
                <a:gridCol w="3876638">
                  <a:extLst>
                    <a:ext uri="{9D8B030D-6E8A-4147-A177-3AD203B41FA5}">
                      <a16:colId xmlns:a16="http://schemas.microsoft.com/office/drawing/2014/main" val="1291150088"/>
                    </a:ext>
                  </a:extLst>
                </a:gridCol>
                <a:gridCol w="3876638">
                  <a:extLst>
                    <a:ext uri="{9D8B030D-6E8A-4147-A177-3AD203B41FA5}">
                      <a16:colId xmlns:a16="http://schemas.microsoft.com/office/drawing/2014/main" val="1857454946"/>
                    </a:ext>
                  </a:extLst>
                </a:gridCol>
              </a:tblGrid>
              <a:tr h="214651">
                <a:tc>
                  <a:txBody>
                    <a:bodyPr/>
                    <a:lstStyle/>
                    <a:p>
                      <a:pPr marL="0" marR="0">
                        <a:lnSpc>
                          <a:spcPct val="107000"/>
                        </a:lnSpc>
                        <a:spcBef>
                          <a:spcPts val="0"/>
                        </a:spcBef>
                        <a:spcAft>
                          <a:spcPts val="800"/>
                        </a:spcAft>
                      </a:pPr>
                      <a:r>
                        <a:rPr lang="en-US" sz="1600">
                          <a:ln>
                            <a:noFill/>
                          </a:ln>
                          <a:effectLst/>
                          <a:uFill>
                            <a:solidFill>
                              <a:srgbClr val="000000"/>
                            </a:solidFill>
                          </a:uFill>
                        </a:rPr>
                        <a:t>Likely phenotype</a:t>
                      </a:r>
                      <a:endParaRPr lang="en-US" sz="1400">
                        <a:ln>
                          <a:noFill/>
                        </a:ln>
                        <a:solidFill>
                          <a:srgbClr val="000000"/>
                        </a:solidFill>
                        <a:effectLst/>
                        <a:uFill>
                          <a:solidFill>
                            <a:srgbClr val="000000"/>
                          </a:solidFill>
                        </a:uFill>
                        <a:latin typeface="Calibri" panose="020F0502020204030204" pitchFamily="34" charset="0"/>
                        <a:ea typeface="Arial Unicode MS"/>
                        <a:cs typeface="Arial Unicode MS"/>
                      </a:endParaRPr>
                    </a:p>
                  </a:txBody>
                  <a:tcPr marL="37899" marR="37899" marT="37899" marB="37899"/>
                </a:tc>
                <a:tc>
                  <a:txBody>
                    <a:bodyPr/>
                    <a:lstStyle/>
                    <a:p>
                      <a:pPr marL="0" marR="0">
                        <a:spcBef>
                          <a:spcPts val="0"/>
                        </a:spcBef>
                        <a:spcAft>
                          <a:spcPts val="0"/>
                        </a:spcAft>
                      </a:pPr>
                      <a:r>
                        <a:rPr lang="en-US" sz="1600">
                          <a:ln>
                            <a:noFill/>
                          </a:ln>
                          <a:effectLst/>
                          <a:uFill>
                            <a:solidFill>
                              <a:srgbClr val="000000"/>
                            </a:solidFill>
                          </a:uFill>
                        </a:rPr>
                        <a:t>Genotypes</a:t>
                      </a:r>
                      <a:endParaRPr lang="en-US" sz="1400">
                        <a:ln>
                          <a:noFill/>
                        </a:ln>
                        <a:solidFill>
                          <a:srgbClr val="000000"/>
                        </a:solidFill>
                        <a:effectLst/>
                        <a:uFill>
                          <a:solidFill>
                            <a:srgbClr val="000000"/>
                          </a:solidFill>
                        </a:uFill>
                        <a:latin typeface="Calibri" panose="020F0502020204030204" pitchFamily="34" charset="0"/>
                        <a:ea typeface="Arial Unicode MS"/>
                        <a:cs typeface="Arial Unicode MS"/>
                      </a:endParaRPr>
                    </a:p>
                  </a:txBody>
                  <a:tcPr marL="37899" marR="37899" marT="37899" marB="37899"/>
                </a:tc>
                <a:tc>
                  <a:txBody>
                    <a:bodyPr/>
                    <a:lstStyle/>
                    <a:p>
                      <a:pPr marL="0" marR="0">
                        <a:spcBef>
                          <a:spcPts val="0"/>
                        </a:spcBef>
                        <a:spcAft>
                          <a:spcPts val="0"/>
                        </a:spcAft>
                      </a:pPr>
                      <a:r>
                        <a:rPr lang="en-US" sz="1600">
                          <a:ln>
                            <a:noFill/>
                          </a:ln>
                          <a:effectLst/>
                          <a:uFill>
                            <a:solidFill>
                              <a:srgbClr val="000000"/>
                            </a:solidFill>
                          </a:uFill>
                        </a:rPr>
                        <a:t>Example genotypes</a:t>
                      </a:r>
                      <a:endParaRPr lang="en-US" sz="1400">
                        <a:ln>
                          <a:noFill/>
                        </a:ln>
                        <a:solidFill>
                          <a:srgbClr val="000000"/>
                        </a:solidFill>
                        <a:effectLst/>
                        <a:uFill>
                          <a:solidFill>
                            <a:srgbClr val="000000"/>
                          </a:solidFill>
                        </a:uFill>
                        <a:latin typeface="Calibri" panose="020F0502020204030204" pitchFamily="34" charset="0"/>
                        <a:ea typeface="Arial Unicode MS"/>
                        <a:cs typeface="Arial Unicode MS"/>
                      </a:endParaRPr>
                    </a:p>
                  </a:txBody>
                  <a:tcPr marL="37899" marR="37899" marT="37899" marB="37899"/>
                </a:tc>
                <a:extLst>
                  <a:ext uri="{0D108BD9-81ED-4DB2-BD59-A6C34878D82A}">
                    <a16:rowId xmlns:a16="http://schemas.microsoft.com/office/drawing/2014/main" val="4066940578"/>
                  </a:ext>
                </a:extLst>
              </a:tr>
              <a:tr h="485108">
                <a:tc>
                  <a:txBody>
                    <a:bodyPr/>
                    <a:lstStyle/>
                    <a:p>
                      <a:pPr marL="0" marR="0">
                        <a:spcBef>
                          <a:spcPts val="0"/>
                        </a:spcBef>
                        <a:spcAft>
                          <a:spcPts val="0"/>
                        </a:spcAft>
                      </a:pPr>
                      <a:r>
                        <a:rPr lang="en-US" sz="1600">
                          <a:ln>
                            <a:noFill/>
                          </a:ln>
                          <a:effectLst/>
                          <a:uFill>
                            <a:solidFill>
                              <a:srgbClr val="000000"/>
                            </a:solidFill>
                          </a:uFill>
                        </a:rPr>
                        <a:t>MT-RNR1 aminoglycoside-induced hearing loss increased risk</a:t>
                      </a:r>
                      <a:endParaRPr lang="en-US" sz="1400">
                        <a:ln>
                          <a:noFill/>
                        </a:ln>
                        <a:solidFill>
                          <a:srgbClr val="000000"/>
                        </a:solidFill>
                        <a:effectLst/>
                        <a:uFill>
                          <a:solidFill>
                            <a:srgbClr val="000000"/>
                          </a:solidFill>
                        </a:uFill>
                        <a:latin typeface="Calibri" panose="020F0502020204030204" pitchFamily="34" charset="0"/>
                        <a:ea typeface="Arial Unicode MS"/>
                        <a:cs typeface="Arial Unicode MS"/>
                      </a:endParaRPr>
                    </a:p>
                  </a:txBody>
                  <a:tcPr marL="37899" marR="37899" marT="37899" marB="37899"/>
                </a:tc>
                <a:tc>
                  <a:txBody>
                    <a:bodyPr/>
                    <a:lstStyle/>
                    <a:p>
                      <a:pPr marL="0" marR="0">
                        <a:spcBef>
                          <a:spcPts val="0"/>
                        </a:spcBef>
                        <a:spcAft>
                          <a:spcPts val="0"/>
                        </a:spcAft>
                      </a:pPr>
                      <a:r>
                        <a:rPr lang="en-US" sz="1600" dirty="0">
                          <a:ln>
                            <a:noFill/>
                          </a:ln>
                          <a:effectLst/>
                          <a:uFill>
                            <a:solidFill>
                              <a:srgbClr val="000000"/>
                            </a:solidFill>
                          </a:uFill>
                        </a:rPr>
                        <a:t>Individuals with a MT-RNR1 variant associated with an increased risk of aminoglycoside-induced hearing loss </a:t>
                      </a:r>
                      <a:endParaRPr lang="en-US" sz="1400" dirty="0">
                        <a:ln>
                          <a:noFill/>
                        </a:ln>
                        <a:solidFill>
                          <a:srgbClr val="000000"/>
                        </a:solidFill>
                        <a:effectLst/>
                        <a:uFill>
                          <a:solidFill>
                            <a:srgbClr val="000000"/>
                          </a:solidFill>
                        </a:uFill>
                        <a:latin typeface="Calibri" panose="020F0502020204030204" pitchFamily="34" charset="0"/>
                        <a:ea typeface="Arial Unicode MS"/>
                        <a:cs typeface="Arial Unicode MS"/>
                      </a:endParaRPr>
                    </a:p>
                  </a:txBody>
                  <a:tcPr marL="37899" marR="37899" marT="37899" marB="37899"/>
                </a:tc>
                <a:tc>
                  <a:txBody>
                    <a:bodyPr/>
                    <a:lstStyle/>
                    <a:p>
                      <a:pPr marL="0" marR="0">
                        <a:spcBef>
                          <a:spcPts val="0"/>
                        </a:spcBef>
                        <a:spcAft>
                          <a:spcPts val="0"/>
                        </a:spcAft>
                      </a:pPr>
                      <a:r>
                        <a:rPr lang="en-US" sz="1600">
                          <a:ln>
                            <a:noFill/>
                          </a:ln>
                          <a:effectLst/>
                          <a:uFill>
                            <a:solidFill>
                              <a:srgbClr val="000000"/>
                            </a:solidFill>
                          </a:uFill>
                        </a:rPr>
                        <a:t>1095T&gt;C</a:t>
                      </a:r>
                      <a:endParaRPr lang="en-US" sz="1400">
                        <a:ln>
                          <a:noFill/>
                        </a:ln>
                        <a:effectLst/>
                        <a:uFill>
                          <a:solidFill>
                            <a:srgbClr val="000000"/>
                          </a:solidFill>
                        </a:uFill>
                      </a:endParaRPr>
                    </a:p>
                    <a:p>
                      <a:pPr marL="0" marR="0">
                        <a:spcBef>
                          <a:spcPts val="0"/>
                        </a:spcBef>
                        <a:spcAft>
                          <a:spcPts val="0"/>
                        </a:spcAft>
                      </a:pPr>
                      <a:r>
                        <a:rPr lang="en-US" sz="1600">
                          <a:ln>
                            <a:noFill/>
                          </a:ln>
                          <a:effectLst/>
                          <a:uFill>
                            <a:solidFill>
                              <a:srgbClr val="000000"/>
                            </a:solidFill>
                          </a:uFill>
                        </a:rPr>
                        <a:t>1494C&gt;T</a:t>
                      </a:r>
                      <a:endParaRPr lang="en-US" sz="1400">
                        <a:ln>
                          <a:noFill/>
                        </a:ln>
                        <a:effectLst/>
                        <a:uFill>
                          <a:solidFill>
                            <a:srgbClr val="000000"/>
                          </a:solidFill>
                        </a:uFill>
                      </a:endParaRPr>
                    </a:p>
                    <a:p>
                      <a:pPr marL="0" marR="0">
                        <a:spcBef>
                          <a:spcPts val="0"/>
                        </a:spcBef>
                        <a:spcAft>
                          <a:spcPts val="0"/>
                        </a:spcAft>
                      </a:pPr>
                      <a:r>
                        <a:rPr lang="en-US" sz="1600">
                          <a:ln>
                            <a:noFill/>
                          </a:ln>
                          <a:effectLst/>
                          <a:uFill>
                            <a:solidFill>
                              <a:srgbClr val="000000"/>
                            </a:solidFill>
                          </a:uFill>
                        </a:rPr>
                        <a:t>1555A&gt;G</a:t>
                      </a:r>
                      <a:endParaRPr lang="en-US" sz="1400">
                        <a:ln>
                          <a:noFill/>
                        </a:ln>
                        <a:solidFill>
                          <a:srgbClr val="000000"/>
                        </a:solidFill>
                        <a:effectLst/>
                        <a:uFill>
                          <a:solidFill>
                            <a:srgbClr val="000000"/>
                          </a:solidFill>
                        </a:uFill>
                        <a:latin typeface="Calibri" panose="020F0502020204030204" pitchFamily="34" charset="0"/>
                        <a:ea typeface="Arial Unicode MS"/>
                        <a:cs typeface="Arial Unicode MS"/>
                      </a:endParaRPr>
                    </a:p>
                  </a:txBody>
                  <a:tcPr marL="37899" marR="37899" marT="37899" marB="37899"/>
                </a:tc>
                <a:extLst>
                  <a:ext uri="{0D108BD9-81ED-4DB2-BD59-A6C34878D82A}">
                    <a16:rowId xmlns:a16="http://schemas.microsoft.com/office/drawing/2014/main" val="920502741"/>
                  </a:ext>
                </a:extLst>
              </a:tr>
              <a:tr h="710608">
                <a:tc>
                  <a:txBody>
                    <a:bodyPr/>
                    <a:lstStyle/>
                    <a:p>
                      <a:pPr marL="0" marR="0">
                        <a:spcBef>
                          <a:spcPts val="0"/>
                        </a:spcBef>
                        <a:spcAft>
                          <a:spcPts val="0"/>
                        </a:spcAft>
                      </a:pPr>
                      <a:r>
                        <a:rPr lang="en-US" sz="1600">
                          <a:ln>
                            <a:noFill/>
                          </a:ln>
                          <a:effectLst/>
                          <a:uFill>
                            <a:solidFill>
                              <a:srgbClr val="000000"/>
                            </a:solidFill>
                          </a:uFill>
                        </a:rPr>
                        <a:t>MT-RNR1 aminoglycoside-induced hearing loss normal risk</a:t>
                      </a:r>
                      <a:endParaRPr lang="en-US" sz="1400">
                        <a:ln>
                          <a:noFill/>
                        </a:ln>
                        <a:solidFill>
                          <a:srgbClr val="000000"/>
                        </a:solidFill>
                        <a:effectLst/>
                        <a:uFill>
                          <a:solidFill>
                            <a:srgbClr val="000000"/>
                          </a:solidFill>
                        </a:uFill>
                        <a:latin typeface="Calibri" panose="020F0502020204030204" pitchFamily="34" charset="0"/>
                        <a:ea typeface="Arial Unicode MS"/>
                        <a:cs typeface="Arial Unicode MS"/>
                      </a:endParaRPr>
                    </a:p>
                  </a:txBody>
                  <a:tcPr marL="37899" marR="37899" marT="37899" marB="37899"/>
                </a:tc>
                <a:tc>
                  <a:txBody>
                    <a:bodyPr/>
                    <a:lstStyle/>
                    <a:p>
                      <a:pPr marL="0" marR="0">
                        <a:spcBef>
                          <a:spcPts val="0"/>
                        </a:spcBef>
                        <a:spcAft>
                          <a:spcPts val="0"/>
                        </a:spcAft>
                      </a:pPr>
                      <a:r>
                        <a:rPr lang="en-US" sz="1600" dirty="0">
                          <a:ln>
                            <a:noFill/>
                          </a:ln>
                          <a:effectLst/>
                          <a:uFill>
                            <a:solidFill>
                              <a:srgbClr val="000000"/>
                            </a:solidFill>
                          </a:uFill>
                        </a:rPr>
                        <a:t>Individuals with no detectable MT-RNR1 variant or a variant associated with normal risk of aminoglycoside-induced hearing loss </a:t>
                      </a:r>
                      <a:endParaRPr lang="en-US" sz="1400" dirty="0">
                        <a:ln>
                          <a:noFill/>
                        </a:ln>
                        <a:solidFill>
                          <a:srgbClr val="000000"/>
                        </a:solidFill>
                        <a:effectLst/>
                        <a:uFill>
                          <a:solidFill>
                            <a:srgbClr val="000000"/>
                          </a:solidFill>
                        </a:uFill>
                        <a:latin typeface="Calibri" panose="020F0502020204030204" pitchFamily="34" charset="0"/>
                        <a:ea typeface="Arial Unicode MS"/>
                        <a:cs typeface="Arial Unicode MS"/>
                      </a:endParaRPr>
                    </a:p>
                  </a:txBody>
                  <a:tcPr marL="37899" marR="37899" marT="37899" marB="37899"/>
                </a:tc>
                <a:tc>
                  <a:txBody>
                    <a:bodyPr/>
                    <a:lstStyle/>
                    <a:p>
                      <a:pPr marL="0" marR="0">
                        <a:spcBef>
                          <a:spcPts val="0"/>
                        </a:spcBef>
                        <a:spcAft>
                          <a:spcPts val="0"/>
                        </a:spcAft>
                      </a:pPr>
                      <a:r>
                        <a:rPr lang="en-US" sz="1600">
                          <a:ln>
                            <a:noFill/>
                          </a:ln>
                          <a:effectLst/>
                          <a:uFill>
                            <a:solidFill>
                              <a:srgbClr val="000000"/>
                            </a:solidFill>
                          </a:uFill>
                        </a:rPr>
                        <a:t>827A&gt;G</a:t>
                      </a:r>
                      <a:endParaRPr lang="en-US" sz="1400">
                        <a:ln>
                          <a:noFill/>
                        </a:ln>
                        <a:solidFill>
                          <a:srgbClr val="000000"/>
                        </a:solidFill>
                        <a:effectLst/>
                        <a:uFill>
                          <a:solidFill>
                            <a:srgbClr val="000000"/>
                          </a:solidFill>
                        </a:uFill>
                        <a:latin typeface="Calibri" panose="020F0502020204030204" pitchFamily="34" charset="0"/>
                        <a:ea typeface="Arial Unicode MS"/>
                        <a:cs typeface="Arial Unicode MS"/>
                      </a:endParaRPr>
                    </a:p>
                  </a:txBody>
                  <a:tcPr marL="37899" marR="37899" marT="37899" marB="37899"/>
                </a:tc>
                <a:extLst>
                  <a:ext uri="{0D108BD9-81ED-4DB2-BD59-A6C34878D82A}">
                    <a16:rowId xmlns:a16="http://schemas.microsoft.com/office/drawing/2014/main" val="3470191874"/>
                  </a:ext>
                </a:extLst>
              </a:tr>
              <a:tr h="2940970">
                <a:tc>
                  <a:txBody>
                    <a:bodyPr/>
                    <a:lstStyle/>
                    <a:p>
                      <a:pPr marL="0" marR="0">
                        <a:spcBef>
                          <a:spcPts val="0"/>
                        </a:spcBef>
                        <a:spcAft>
                          <a:spcPts val="0"/>
                        </a:spcAft>
                      </a:pPr>
                      <a:r>
                        <a:rPr lang="en-US" sz="1600" dirty="0">
                          <a:ln>
                            <a:noFill/>
                          </a:ln>
                          <a:effectLst/>
                          <a:uFill>
                            <a:solidFill>
                              <a:srgbClr val="000000"/>
                            </a:solidFill>
                          </a:uFill>
                        </a:rPr>
                        <a:t>MT-RNR1 aminoglycoside-induced hearing loss indeterminate risk</a:t>
                      </a:r>
                      <a:endParaRPr lang="en-US" sz="1400" dirty="0">
                        <a:ln>
                          <a:noFill/>
                        </a:ln>
                        <a:solidFill>
                          <a:srgbClr val="000000"/>
                        </a:solidFill>
                        <a:effectLst/>
                        <a:uFill>
                          <a:solidFill>
                            <a:srgbClr val="000000"/>
                          </a:solidFill>
                        </a:uFill>
                        <a:latin typeface="Calibri" panose="020F0502020204030204" pitchFamily="34" charset="0"/>
                        <a:ea typeface="Arial Unicode MS"/>
                        <a:cs typeface="Arial Unicode MS"/>
                      </a:endParaRPr>
                    </a:p>
                  </a:txBody>
                  <a:tcPr marL="37899" marR="37899" marT="37899" marB="37899"/>
                </a:tc>
                <a:tc>
                  <a:txBody>
                    <a:bodyPr/>
                    <a:lstStyle/>
                    <a:p>
                      <a:pPr marL="0" marR="0">
                        <a:spcBef>
                          <a:spcPts val="0"/>
                        </a:spcBef>
                        <a:spcAft>
                          <a:spcPts val="0"/>
                        </a:spcAft>
                      </a:pPr>
                      <a:r>
                        <a:rPr lang="en-US" sz="1600" dirty="0">
                          <a:ln>
                            <a:noFill/>
                          </a:ln>
                          <a:effectLst/>
                          <a:uFill>
                            <a:solidFill>
                              <a:srgbClr val="000000"/>
                            </a:solidFill>
                          </a:uFill>
                        </a:rPr>
                        <a:t>Individuals with a MT-RNR1 variant associated with an uncertain risk of aminoglycoside-induced hearing loss</a:t>
                      </a:r>
                      <a:endParaRPr lang="en-US" sz="1400" dirty="0">
                        <a:ln>
                          <a:noFill/>
                        </a:ln>
                        <a:solidFill>
                          <a:srgbClr val="000000"/>
                        </a:solidFill>
                        <a:effectLst/>
                        <a:uFill>
                          <a:solidFill>
                            <a:srgbClr val="000000"/>
                          </a:solidFill>
                        </a:uFill>
                        <a:latin typeface="Calibri" panose="020F0502020204030204" pitchFamily="34" charset="0"/>
                        <a:ea typeface="Arial Unicode MS"/>
                        <a:cs typeface="Arial Unicode MS"/>
                      </a:endParaRPr>
                    </a:p>
                  </a:txBody>
                  <a:tcPr marL="37899" marR="37899" marT="37899" marB="37899"/>
                </a:tc>
                <a:tc>
                  <a:txBody>
                    <a:bodyPr/>
                    <a:lstStyle/>
                    <a:p>
                      <a:pPr marL="0" marR="0">
                        <a:spcBef>
                          <a:spcPts val="0"/>
                        </a:spcBef>
                        <a:spcAft>
                          <a:spcPts val="0"/>
                        </a:spcAft>
                      </a:pPr>
                      <a:r>
                        <a:rPr lang="en-US" sz="1600" dirty="0">
                          <a:effectLst/>
                        </a:rPr>
                        <a:t>663A&gt;G</a:t>
                      </a:r>
                    </a:p>
                    <a:p>
                      <a:pPr marL="0" marR="0">
                        <a:spcBef>
                          <a:spcPts val="0"/>
                        </a:spcBef>
                        <a:spcAft>
                          <a:spcPts val="0"/>
                        </a:spcAft>
                      </a:pPr>
                      <a:r>
                        <a:rPr lang="en-US" sz="1600" dirty="0">
                          <a:effectLst/>
                        </a:rPr>
                        <a:t>669T&gt;C</a:t>
                      </a:r>
                    </a:p>
                    <a:p>
                      <a:pPr marL="0" marR="0">
                        <a:spcBef>
                          <a:spcPts val="0"/>
                        </a:spcBef>
                        <a:spcAft>
                          <a:spcPts val="0"/>
                        </a:spcAft>
                      </a:pPr>
                      <a:r>
                        <a:rPr lang="en-US" sz="1600" dirty="0">
                          <a:effectLst/>
                        </a:rPr>
                        <a:t>747A&gt;G</a:t>
                      </a:r>
                    </a:p>
                    <a:p>
                      <a:pPr marL="0" marR="0">
                        <a:spcBef>
                          <a:spcPts val="0"/>
                        </a:spcBef>
                        <a:spcAft>
                          <a:spcPts val="0"/>
                        </a:spcAft>
                      </a:pPr>
                      <a:r>
                        <a:rPr lang="en-US" sz="1600" dirty="0">
                          <a:effectLst/>
                        </a:rPr>
                        <a:t>786G&gt;A</a:t>
                      </a:r>
                    </a:p>
                    <a:p>
                      <a:pPr marL="0" marR="0">
                        <a:spcBef>
                          <a:spcPts val="0"/>
                        </a:spcBef>
                        <a:spcAft>
                          <a:spcPts val="0"/>
                        </a:spcAft>
                      </a:pPr>
                      <a:r>
                        <a:rPr lang="en-US" sz="1600" dirty="0">
                          <a:effectLst/>
                        </a:rPr>
                        <a:t>807A&gt;G</a:t>
                      </a:r>
                    </a:p>
                    <a:p>
                      <a:pPr marL="0" marR="0">
                        <a:spcBef>
                          <a:spcPts val="0"/>
                        </a:spcBef>
                        <a:spcAft>
                          <a:spcPts val="0"/>
                        </a:spcAft>
                      </a:pPr>
                      <a:r>
                        <a:rPr lang="en-US" sz="1600" dirty="0">
                          <a:effectLst/>
                        </a:rPr>
                        <a:t>807A&gt;C</a:t>
                      </a:r>
                    </a:p>
                    <a:p>
                      <a:pPr marL="0" marR="0">
                        <a:spcBef>
                          <a:spcPts val="0"/>
                        </a:spcBef>
                        <a:spcAft>
                          <a:spcPts val="0"/>
                        </a:spcAft>
                      </a:pPr>
                      <a:r>
                        <a:rPr lang="en-US" sz="1600" dirty="0">
                          <a:effectLst/>
                        </a:rPr>
                        <a:t>839A&gt;G</a:t>
                      </a:r>
                    </a:p>
                    <a:p>
                      <a:pPr marL="0" marR="0">
                        <a:spcBef>
                          <a:spcPts val="0"/>
                        </a:spcBef>
                        <a:spcAft>
                          <a:spcPts val="0"/>
                        </a:spcAft>
                      </a:pPr>
                      <a:r>
                        <a:rPr lang="en-US" sz="1600" dirty="0">
                          <a:effectLst/>
                        </a:rPr>
                        <a:t>896A&gt;G</a:t>
                      </a:r>
                    </a:p>
                    <a:p>
                      <a:pPr marL="0" marR="0">
                        <a:spcBef>
                          <a:spcPts val="0"/>
                        </a:spcBef>
                        <a:spcAft>
                          <a:spcPts val="0"/>
                        </a:spcAft>
                      </a:pPr>
                      <a:r>
                        <a:rPr lang="en-US" sz="1600" dirty="0">
                          <a:effectLst/>
                        </a:rPr>
                        <a:t>930A&gt;G</a:t>
                      </a:r>
                    </a:p>
                    <a:p>
                      <a:pPr marL="0" marR="0">
                        <a:spcBef>
                          <a:spcPts val="0"/>
                        </a:spcBef>
                        <a:spcAft>
                          <a:spcPts val="0"/>
                        </a:spcAft>
                      </a:pPr>
                      <a:r>
                        <a:rPr lang="en-US" sz="1600" dirty="0">
                          <a:effectLst/>
                        </a:rPr>
                        <a:t>951G&gt;A</a:t>
                      </a:r>
                    </a:p>
                    <a:p>
                      <a:pPr marL="0" marR="0">
                        <a:spcBef>
                          <a:spcPts val="0"/>
                        </a:spcBef>
                        <a:spcAft>
                          <a:spcPts val="0"/>
                        </a:spcAft>
                      </a:pPr>
                      <a:r>
                        <a:rPr lang="en-US" sz="1600" dirty="0">
                          <a:effectLst/>
                        </a:rPr>
                        <a:t>960C&gt;del</a:t>
                      </a:r>
                    </a:p>
                    <a:p>
                      <a:pPr marL="0" marR="0">
                        <a:spcBef>
                          <a:spcPts val="0"/>
                        </a:spcBef>
                        <a:spcAft>
                          <a:spcPts val="0"/>
                        </a:spcAft>
                      </a:pPr>
                      <a:r>
                        <a:rPr lang="en-US" sz="1600" dirty="0">
                          <a:effectLst/>
                        </a:rPr>
                        <a:t>961T&gt;G</a:t>
                      </a:r>
                    </a:p>
                    <a:p>
                      <a:pPr marL="0" marR="0">
                        <a:spcBef>
                          <a:spcPts val="0"/>
                        </a:spcBef>
                        <a:spcAft>
                          <a:spcPts val="0"/>
                        </a:spcAft>
                      </a:pPr>
                      <a:r>
                        <a:rPr lang="en-US" sz="1600" dirty="0">
                          <a:effectLst/>
                        </a:rPr>
                        <a:t>961T&gt;del</a:t>
                      </a:r>
                    </a:p>
                    <a:p>
                      <a:pPr marL="0" marR="0">
                        <a:spcBef>
                          <a:spcPts val="0"/>
                        </a:spcBef>
                        <a:spcAft>
                          <a:spcPts val="0"/>
                        </a:spcAft>
                      </a:pPr>
                      <a:r>
                        <a:rPr lang="en-US" sz="1600" dirty="0">
                          <a:effectLst/>
                        </a:rPr>
                        <a:t>961T&gt;</a:t>
                      </a:r>
                      <a:r>
                        <a:rPr lang="en-US" sz="1600" dirty="0" err="1">
                          <a:effectLst/>
                        </a:rPr>
                        <a:t>del+Cn</a:t>
                      </a:r>
                      <a:endParaRPr lang="en-US" sz="1600" dirty="0">
                        <a:effectLst/>
                      </a:endParaRPr>
                    </a:p>
                    <a:p>
                      <a:pPr marL="0" marR="0">
                        <a:spcBef>
                          <a:spcPts val="0"/>
                        </a:spcBef>
                        <a:spcAft>
                          <a:spcPts val="0"/>
                        </a:spcAft>
                      </a:pPr>
                      <a:r>
                        <a:rPr lang="en-US" sz="1600" dirty="0">
                          <a:effectLst/>
                        </a:rPr>
                        <a:t>988G&gt;A</a:t>
                      </a:r>
                    </a:p>
                    <a:p>
                      <a:pPr marL="0" marR="0">
                        <a:spcBef>
                          <a:spcPts val="0"/>
                        </a:spcBef>
                        <a:spcAft>
                          <a:spcPts val="0"/>
                        </a:spcAft>
                      </a:pPr>
                      <a:r>
                        <a:rPr lang="en-US" sz="1600" dirty="0">
                          <a:effectLst/>
                        </a:rPr>
                        <a:t>1189T&gt;C</a:t>
                      </a:r>
                    </a:p>
                    <a:p>
                      <a:pPr marL="0" marR="0">
                        <a:spcBef>
                          <a:spcPts val="0"/>
                        </a:spcBef>
                        <a:spcAft>
                          <a:spcPts val="0"/>
                        </a:spcAft>
                      </a:pPr>
                      <a:r>
                        <a:rPr lang="en-US" sz="1600" dirty="0">
                          <a:effectLst/>
                        </a:rPr>
                        <a:t>1243T&gt;C</a:t>
                      </a:r>
                    </a:p>
                    <a:p>
                      <a:pPr marL="0" marR="0">
                        <a:spcBef>
                          <a:spcPts val="0"/>
                        </a:spcBef>
                        <a:spcAft>
                          <a:spcPts val="0"/>
                        </a:spcAft>
                      </a:pPr>
                      <a:r>
                        <a:rPr lang="en-US" sz="1600" dirty="0">
                          <a:effectLst/>
                        </a:rPr>
                        <a:t>1438A&gt;G</a:t>
                      </a:r>
                    </a:p>
                    <a:p>
                      <a:pPr marL="0" marR="0">
                        <a:spcBef>
                          <a:spcPts val="0"/>
                        </a:spcBef>
                        <a:spcAft>
                          <a:spcPts val="0"/>
                        </a:spcAft>
                      </a:pPr>
                      <a:r>
                        <a:rPr lang="en-US" sz="1600" dirty="0">
                          <a:effectLst/>
                        </a:rPr>
                        <a:t>1520T&gt;C</a:t>
                      </a:r>
                    </a:p>
                    <a:p>
                      <a:pPr marL="0" marR="0">
                        <a:spcBef>
                          <a:spcPts val="0"/>
                        </a:spcBef>
                        <a:spcAft>
                          <a:spcPts val="0"/>
                        </a:spcAft>
                      </a:pPr>
                      <a:r>
                        <a:rPr lang="en-US" sz="1600" dirty="0">
                          <a:effectLst/>
                        </a:rPr>
                        <a:t>1537C&gt;T</a:t>
                      </a:r>
                    </a:p>
                    <a:p>
                      <a:pPr marL="0" marR="0">
                        <a:spcBef>
                          <a:spcPts val="0"/>
                        </a:spcBef>
                        <a:spcAft>
                          <a:spcPts val="0"/>
                        </a:spcAft>
                      </a:pPr>
                      <a:r>
                        <a:rPr lang="en-US" sz="1600" dirty="0">
                          <a:ln>
                            <a:noFill/>
                          </a:ln>
                          <a:effectLst/>
                          <a:uFill>
                            <a:solidFill>
                              <a:srgbClr val="000000"/>
                            </a:solidFill>
                          </a:uFill>
                        </a:rPr>
                        <a:t>1556C&gt;T </a:t>
                      </a:r>
                      <a:endParaRPr lang="en-US" sz="1400" dirty="0">
                        <a:ln>
                          <a:noFill/>
                        </a:ln>
                        <a:solidFill>
                          <a:srgbClr val="000000"/>
                        </a:solidFill>
                        <a:effectLst/>
                        <a:uFill>
                          <a:solidFill>
                            <a:srgbClr val="000000"/>
                          </a:solidFill>
                        </a:uFill>
                        <a:latin typeface="Calibri" panose="020F0502020204030204" pitchFamily="34" charset="0"/>
                        <a:ea typeface="Arial Unicode MS"/>
                        <a:cs typeface="Arial Unicode MS"/>
                      </a:endParaRPr>
                    </a:p>
                  </a:txBody>
                  <a:tcPr marL="37899" marR="37899" marT="37899" marB="37899"/>
                </a:tc>
                <a:extLst>
                  <a:ext uri="{0D108BD9-81ED-4DB2-BD59-A6C34878D82A}">
                    <a16:rowId xmlns:a16="http://schemas.microsoft.com/office/drawing/2014/main" val="4267739162"/>
                  </a:ext>
                </a:extLst>
              </a:tr>
            </a:tbl>
          </a:graphicData>
        </a:graphic>
      </p:graphicFrame>
      <p:cxnSp>
        <p:nvCxnSpPr>
          <p:cNvPr id="7" name="Straight Connector 6">
            <a:extLst>
              <a:ext uri="{FF2B5EF4-FFF2-40B4-BE49-F238E27FC236}">
                <a16:creationId xmlns:a16="http://schemas.microsoft.com/office/drawing/2014/main" id="{BD189BFC-5BEA-445C-95AA-D909DCF4311B}"/>
              </a:ext>
            </a:extLst>
          </p:cNvPr>
          <p:cNvCxnSpPr>
            <a:cxnSpLocks/>
          </p:cNvCxnSpPr>
          <p:nvPr/>
        </p:nvCxnSpPr>
        <p:spPr>
          <a:xfrm>
            <a:off x="5701553" y="950259"/>
            <a:ext cx="1290918"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6143205D-6816-446B-BB6F-853C565DD852}"/>
              </a:ext>
            </a:extLst>
          </p:cNvPr>
          <p:cNvCxnSpPr>
            <a:cxnSpLocks/>
          </p:cNvCxnSpPr>
          <p:nvPr/>
        </p:nvCxnSpPr>
        <p:spPr>
          <a:xfrm>
            <a:off x="4114800" y="1174377"/>
            <a:ext cx="3021106"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F07BA2EE-9DA2-42D8-B50E-28D9832C37FE}"/>
              </a:ext>
            </a:extLst>
          </p:cNvPr>
          <p:cNvCxnSpPr>
            <a:cxnSpLocks/>
          </p:cNvCxnSpPr>
          <p:nvPr/>
        </p:nvCxnSpPr>
        <p:spPr>
          <a:xfrm>
            <a:off x="4114800" y="2008095"/>
            <a:ext cx="3532094"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3C8021B5-5C94-4095-92C9-B7DD5C8E7F22}"/>
              </a:ext>
            </a:extLst>
          </p:cNvPr>
          <p:cNvCxnSpPr>
            <a:cxnSpLocks/>
          </p:cNvCxnSpPr>
          <p:nvPr/>
        </p:nvCxnSpPr>
        <p:spPr>
          <a:xfrm>
            <a:off x="7064188" y="1739153"/>
            <a:ext cx="573742"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CC132FE5-959E-409B-9D65-D944EB260F7D}"/>
              </a:ext>
            </a:extLst>
          </p:cNvPr>
          <p:cNvCxnSpPr>
            <a:cxnSpLocks/>
          </p:cNvCxnSpPr>
          <p:nvPr/>
        </p:nvCxnSpPr>
        <p:spPr>
          <a:xfrm>
            <a:off x="5692588" y="2563906"/>
            <a:ext cx="1299883"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19B5E127-8609-4BE7-9B27-0ECA58E160BC}"/>
              </a:ext>
            </a:extLst>
          </p:cNvPr>
          <p:cNvCxnSpPr>
            <a:cxnSpLocks/>
          </p:cNvCxnSpPr>
          <p:nvPr/>
        </p:nvCxnSpPr>
        <p:spPr>
          <a:xfrm>
            <a:off x="4114800" y="2832847"/>
            <a:ext cx="3021106"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714417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9B4A6B-5B2C-4BAF-A9D4-4521686AE98C}"/>
              </a:ext>
            </a:extLst>
          </p:cNvPr>
          <p:cNvSpPr>
            <a:spLocks noGrp="1"/>
          </p:cNvSpPr>
          <p:nvPr>
            <p:ph type="title"/>
          </p:nvPr>
        </p:nvSpPr>
        <p:spPr/>
        <p:txBody>
          <a:bodyPr/>
          <a:lstStyle/>
          <a:p>
            <a:r>
              <a:rPr lang="en-US" dirty="0"/>
              <a:t>Clinical function assignment term</a:t>
            </a:r>
          </a:p>
        </p:txBody>
      </p:sp>
      <p:sp>
        <p:nvSpPr>
          <p:cNvPr id="3" name="Content Placeholder 2">
            <a:extLst>
              <a:ext uri="{FF2B5EF4-FFF2-40B4-BE49-F238E27FC236}">
                <a16:creationId xmlns:a16="http://schemas.microsoft.com/office/drawing/2014/main" id="{589616AA-77B4-4BBE-98DC-DCB23970248A}"/>
              </a:ext>
            </a:extLst>
          </p:cNvPr>
          <p:cNvSpPr>
            <a:spLocks noGrp="1"/>
          </p:cNvSpPr>
          <p:nvPr>
            <p:ph idx="1"/>
          </p:nvPr>
        </p:nvSpPr>
        <p:spPr/>
        <p:txBody>
          <a:bodyPr/>
          <a:lstStyle/>
          <a:p>
            <a:r>
              <a:rPr lang="en-US" dirty="0">
                <a:uFill>
                  <a:solidFill>
                    <a:srgbClr val="000000"/>
                  </a:solidFill>
                </a:uFill>
              </a:rPr>
              <a:t>increased risk of aminoglycoside-induced hearing loss</a:t>
            </a:r>
          </a:p>
          <a:p>
            <a:r>
              <a:rPr lang="en-US" dirty="0">
                <a:uFill>
                  <a:solidFill>
                    <a:srgbClr val="000000"/>
                  </a:solidFill>
                </a:uFill>
              </a:rPr>
              <a:t>normal risk of aminoglycoside-induced hearing loss </a:t>
            </a:r>
          </a:p>
          <a:p>
            <a:r>
              <a:rPr lang="en-US" dirty="0">
                <a:uFill>
                  <a:solidFill>
                    <a:srgbClr val="000000"/>
                  </a:solidFill>
                </a:uFill>
              </a:rPr>
              <a:t>uncertain risk of aminoglycoside-induced hearing loss</a:t>
            </a:r>
            <a:endParaRPr lang="en-US" dirty="0"/>
          </a:p>
        </p:txBody>
      </p:sp>
    </p:spTree>
    <p:extLst>
      <p:ext uri="{BB962C8B-B14F-4D97-AF65-F5344CB8AC3E}">
        <p14:creationId xmlns:p14="http://schemas.microsoft.com/office/powerpoint/2010/main" val="165789607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hart 4">
            <a:extLst>
              <a:ext uri="{FF2B5EF4-FFF2-40B4-BE49-F238E27FC236}">
                <a16:creationId xmlns:a16="http://schemas.microsoft.com/office/drawing/2014/main" id="{00000000-0008-0000-0200-000002000000}"/>
              </a:ext>
            </a:extLst>
          </p:cNvPr>
          <p:cNvGraphicFramePr>
            <a:graphicFrameLocks/>
          </p:cNvGraphicFramePr>
          <p:nvPr>
            <p:extLst>
              <p:ext uri="{D42A27DB-BD31-4B8C-83A1-F6EECF244321}">
                <p14:modId xmlns:p14="http://schemas.microsoft.com/office/powerpoint/2010/main" val="2467819071"/>
              </p:ext>
            </p:extLst>
          </p:nvPr>
        </p:nvGraphicFramePr>
        <p:xfrm>
          <a:off x="1531345" y="1690688"/>
          <a:ext cx="8989763" cy="4533842"/>
        </p:xfrm>
        <a:graphic>
          <a:graphicData uri="http://schemas.openxmlformats.org/drawingml/2006/chart">
            <c:chart xmlns:c="http://schemas.openxmlformats.org/drawingml/2006/chart" xmlns:r="http://schemas.openxmlformats.org/officeDocument/2006/relationships" r:id="rId2"/>
          </a:graphicData>
        </a:graphic>
      </p:graphicFrame>
      <p:sp>
        <p:nvSpPr>
          <p:cNvPr id="8" name="Title 7">
            <a:extLst>
              <a:ext uri="{FF2B5EF4-FFF2-40B4-BE49-F238E27FC236}">
                <a16:creationId xmlns:a16="http://schemas.microsoft.com/office/drawing/2014/main" id="{66D1EEE3-4D22-4ED7-8319-8136B76386AF}"/>
              </a:ext>
            </a:extLst>
          </p:cNvPr>
          <p:cNvSpPr>
            <a:spLocks noGrp="1"/>
          </p:cNvSpPr>
          <p:nvPr>
            <p:ph type="title"/>
          </p:nvPr>
        </p:nvSpPr>
        <p:spPr/>
        <p:txBody>
          <a:bodyPr/>
          <a:lstStyle/>
          <a:p>
            <a:pPr algn="ctr"/>
            <a:r>
              <a:rPr lang="en-US" dirty="0"/>
              <a:t>We have consensus!</a:t>
            </a:r>
          </a:p>
        </p:txBody>
      </p:sp>
      <p:sp>
        <p:nvSpPr>
          <p:cNvPr id="9" name="TextBox 8">
            <a:extLst>
              <a:ext uri="{FF2B5EF4-FFF2-40B4-BE49-F238E27FC236}">
                <a16:creationId xmlns:a16="http://schemas.microsoft.com/office/drawing/2014/main" id="{FC2291A2-0913-44CE-B0DD-C82AB88D1DC1}"/>
              </a:ext>
            </a:extLst>
          </p:cNvPr>
          <p:cNvSpPr txBox="1"/>
          <p:nvPr/>
        </p:nvSpPr>
        <p:spPr>
          <a:xfrm>
            <a:off x="1068636" y="661012"/>
            <a:ext cx="655949" cy="369332"/>
          </a:xfrm>
          <a:prstGeom prst="rect">
            <a:avLst/>
          </a:prstGeom>
          <a:noFill/>
        </p:spPr>
        <p:txBody>
          <a:bodyPr wrap="none" rtlCol="0">
            <a:spAutoFit/>
          </a:bodyPr>
          <a:lstStyle/>
          <a:p>
            <a:r>
              <a:rPr lang="en-US" dirty="0"/>
              <a:t>n=39</a:t>
            </a:r>
          </a:p>
        </p:txBody>
      </p:sp>
    </p:spTree>
    <p:extLst>
      <p:ext uri="{BB962C8B-B14F-4D97-AF65-F5344CB8AC3E}">
        <p14:creationId xmlns:p14="http://schemas.microsoft.com/office/powerpoint/2010/main" val="254043327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351C31-5742-45F0-9797-C04CA82B67F4}"/>
              </a:ext>
            </a:extLst>
          </p:cNvPr>
          <p:cNvSpPr>
            <a:spLocks noGrp="1"/>
          </p:cNvSpPr>
          <p:nvPr>
            <p:ph type="title"/>
          </p:nvPr>
        </p:nvSpPr>
        <p:spPr/>
        <p:txBody>
          <a:bodyPr/>
          <a:lstStyle/>
          <a:p>
            <a:r>
              <a:rPr lang="en-US" dirty="0"/>
              <a:t>Phenotype terms</a:t>
            </a:r>
          </a:p>
        </p:txBody>
      </p:sp>
      <p:sp>
        <p:nvSpPr>
          <p:cNvPr id="3" name="Content Placeholder 2">
            <a:extLst>
              <a:ext uri="{FF2B5EF4-FFF2-40B4-BE49-F238E27FC236}">
                <a16:creationId xmlns:a16="http://schemas.microsoft.com/office/drawing/2014/main" id="{12F61D7C-A9EE-4063-AE53-F62F84B23912}"/>
              </a:ext>
            </a:extLst>
          </p:cNvPr>
          <p:cNvSpPr>
            <a:spLocks noGrp="1"/>
          </p:cNvSpPr>
          <p:nvPr>
            <p:ph idx="1"/>
          </p:nvPr>
        </p:nvSpPr>
        <p:spPr/>
        <p:txBody>
          <a:bodyPr/>
          <a:lstStyle/>
          <a:p>
            <a:pPr fontAlgn="t"/>
            <a:r>
              <a:rPr lang="en-US" dirty="0"/>
              <a:t>MT-RNR1 aminoglycoside-induced hearing loss increased risk</a:t>
            </a:r>
          </a:p>
          <a:p>
            <a:pPr fontAlgn="t"/>
            <a:r>
              <a:rPr lang="en-US" dirty="0"/>
              <a:t>MT-RNR1 aminoglycoside-induced hearing loss normal risk</a:t>
            </a:r>
          </a:p>
          <a:p>
            <a:pPr fontAlgn="t"/>
            <a:r>
              <a:rPr lang="en-US" dirty="0"/>
              <a:t>MT-RNR1 aminoglycoside-induced hearing loss indeterminate risk</a:t>
            </a:r>
          </a:p>
          <a:p>
            <a:endParaRPr lang="en-US" dirty="0"/>
          </a:p>
          <a:p>
            <a:endParaRPr lang="en-US" dirty="0"/>
          </a:p>
          <a:p>
            <a:r>
              <a:rPr lang="en-US" dirty="0"/>
              <a:t>[gene] [drug phenotype] [increased, normal, </a:t>
            </a:r>
            <a:r>
              <a:rPr lang="en-US" dirty="0">
                <a:solidFill>
                  <a:srgbClr val="FF0000"/>
                </a:solidFill>
              </a:rPr>
              <a:t>uncertain</a:t>
            </a:r>
            <a:r>
              <a:rPr lang="en-US" dirty="0"/>
              <a:t>] risk</a:t>
            </a:r>
          </a:p>
          <a:p>
            <a:pPr marL="0" indent="0">
              <a:buNone/>
            </a:pPr>
            <a:r>
              <a:rPr lang="en-US" dirty="0"/>
              <a:t>OR</a:t>
            </a:r>
          </a:p>
          <a:p>
            <a:r>
              <a:rPr lang="en-US" dirty="0"/>
              <a:t>[gene] [increased, normal, </a:t>
            </a:r>
            <a:r>
              <a:rPr lang="en-US" dirty="0">
                <a:solidFill>
                  <a:srgbClr val="FF0000"/>
                </a:solidFill>
              </a:rPr>
              <a:t>uncertain</a:t>
            </a:r>
            <a:r>
              <a:rPr lang="en-US" dirty="0"/>
              <a:t>] risk of [drug phenotype]</a:t>
            </a:r>
          </a:p>
          <a:p>
            <a:endParaRPr lang="en-US" dirty="0"/>
          </a:p>
          <a:p>
            <a:endParaRPr lang="en-US" dirty="0"/>
          </a:p>
        </p:txBody>
      </p:sp>
    </p:spTree>
    <p:extLst>
      <p:ext uri="{BB962C8B-B14F-4D97-AF65-F5344CB8AC3E}">
        <p14:creationId xmlns:p14="http://schemas.microsoft.com/office/powerpoint/2010/main" val="1109718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105612E-5EFE-4398-9FE6-4BAEC86E842B}"/>
              </a:ext>
            </a:extLst>
          </p:cNvPr>
          <p:cNvSpPr>
            <a:spLocks noGrp="1"/>
          </p:cNvSpPr>
          <p:nvPr>
            <p:ph type="title"/>
          </p:nvPr>
        </p:nvSpPr>
        <p:spPr/>
        <p:txBody>
          <a:bodyPr/>
          <a:lstStyle/>
          <a:p>
            <a:r>
              <a:rPr lang="en-US" dirty="0"/>
              <a:t>Term standardization Part 1</a:t>
            </a:r>
          </a:p>
        </p:txBody>
      </p:sp>
      <p:pic>
        <p:nvPicPr>
          <p:cNvPr id="5" name="Picture 4">
            <a:extLst>
              <a:ext uri="{FF2B5EF4-FFF2-40B4-BE49-F238E27FC236}">
                <a16:creationId xmlns:a16="http://schemas.microsoft.com/office/drawing/2014/main" id="{EB454EE0-1A5A-488C-9D48-3EABF5A8EB4E}"/>
              </a:ext>
            </a:extLst>
          </p:cNvPr>
          <p:cNvPicPr>
            <a:picLocks noChangeAspect="1"/>
          </p:cNvPicPr>
          <p:nvPr/>
        </p:nvPicPr>
        <p:blipFill>
          <a:blip r:embed="rId2"/>
          <a:stretch>
            <a:fillRect/>
          </a:stretch>
        </p:blipFill>
        <p:spPr>
          <a:xfrm>
            <a:off x="395287" y="2362200"/>
            <a:ext cx="11401425" cy="2133600"/>
          </a:xfrm>
          <a:prstGeom prst="rect">
            <a:avLst/>
          </a:prstGeom>
        </p:spPr>
      </p:pic>
      <p:pic>
        <p:nvPicPr>
          <p:cNvPr id="6" name="Picture 5">
            <a:extLst>
              <a:ext uri="{FF2B5EF4-FFF2-40B4-BE49-F238E27FC236}">
                <a16:creationId xmlns:a16="http://schemas.microsoft.com/office/drawing/2014/main" id="{08D476AE-E066-42F7-83D3-2CE8DBA7A151}"/>
              </a:ext>
            </a:extLst>
          </p:cNvPr>
          <p:cNvPicPr>
            <a:picLocks noChangeAspect="1"/>
          </p:cNvPicPr>
          <p:nvPr/>
        </p:nvPicPr>
        <p:blipFill>
          <a:blip r:embed="rId3"/>
          <a:stretch>
            <a:fillRect/>
          </a:stretch>
        </p:blipFill>
        <p:spPr>
          <a:xfrm>
            <a:off x="395287" y="4700587"/>
            <a:ext cx="9039225" cy="466725"/>
          </a:xfrm>
          <a:prstGeom prst="rect">
            <a:avLst/>
          </a:prstGeom>
        </p:spPr>
      </p:pic>
      <p:sp>
        <p:nvSpPr>
          <p:cNvPr id="2" name="Rectangle 1">
            <a:extLst>
              <a:ext uri="{FF2B5EF4-FFF2-40B4-BE49-F238E27FC236}">
                <a16:creationId xmlns:a16="http://schemas.microsoft.com/office/drawing/2014/main" id="{7847A16B-5645-45CC-B3EC-F1FC2A615BA0}"/>
              </a:ext>
            </a:extLst>
          </p:cNvPr>
          <p:cNvSpPr/>
          <p:nvPr/>
        </p:nvSpPr>
        <p:spPr>
          <a:xfrm>
            <a:off x="395287" y="4700587"/>
            <a:ext cx="8973565" cy="411059"/>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80027441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a:extLst>
              <a:ext uri="{FF2B5EF4-FFF2-40B4-BE49-F238E27FC236}">
                <a16:creationId xmlns:a16="http://schemas.microsoft.com/office/drawing/2014/main" id="{00000000-0008-0000-0000-000002000000}"/>
              </a:ext>
            </a:extLst>
          </p:cNvPr>
          <p:cNvGraphicFramePr>
            <a:graphicFrameLocks/>
          </p:cNvGraphicFramePr>
          <p:nvPr>
            <p:extLst>
              <p:ext uri="{D42A27DB-BD31-4B8C-83A1-F6EECF244321}">
                <p14:modId xmlns:p14="http://schemas.microsoft.com/office/powerpoint/2010/main" val="448721006"/>
              </p:ext>
            </p:extLst>
          </p:nvPr>
        </p:nvGraphicFramePr>
        <p:xfrm>
          <a:off x="1134533" y="1388533"/>
          <a:ext cx="10058400" cy="4317999"/>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a:extLst>
              <a:ext uri="{FF2B5EF4-FFF2-40B4-BE49-F238E27FC236}">
                <a16:creationId xmlns:a16="http://schemas.microsoft.com/office/drawing/2014/main" id="{7766E756-D94C-4D6A-9C1C-F0A630C9D6B5}"/>
              </a:ext>
            </a:extLst>
          </p:cNvPr>
          <p:cNvSpPr txBox="1"/>
          <p:nvPr/>
        </p:nvSpPr>
        <p:spPr>
          <a:xfrm>
            <a:off x="846667" y="660400"/>
            <a:ext cx="811441" cy="461665"/>
          </a:xfrm>
          <a:prstGeom prst="rect">
            <a:avLst/>
          </a:prstGeom>
          <a:noFill/>
        </p:spPr>
        <p:txBody>
          <a:bodyPr wrap="none" rtlCol="0">
            <a:spAutoFit/>
          </a:bodyPr>
          <a:lstStyle/>
          <a:p>
            <a:r>
              <a:rPr lang="en-US" sz="2400" dirty="0"/>
              <a:t>n=34</a:t>
            </a:r>
          </a:p>
        </p:txBody>
      </p:sp>
    </p:spTree>
    <p:extLst>
      <p:ext uri="{BB962C8B-B14F-4D97-AF65-F5344CB8AC3E}">
        <p14:creationId xmlns:p14="http://schemas.microsoft.com/office/powerpoint/2010/main" val="29657899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A8051E-9C77-4D45-8A68-E3CF4404796C}"/>
              </a:ext>
            </a:extLst>
          </p:cNvPr>
          <p:cNvSpPr>
            <a:spLocks noGrp="1"/>
          </p:cNvSpPr>
          <p:nvPr>
            <p:ph type="title"/>
          </p:nvPr>
        </p:nvSpPr>
        <p:spPr>
          <a:xfrm>
            <a:off x="401155" y="-111610"/>
            <a:ext cx="10515600" cy="1325563"/>
          </a:xfrm>
        </p:spPr>
        <p:txBody>
          <a:bodyPr/>
          <a:lstStyle/>
          <a:p>
            <a:r>
              <a:rPr lang="en-US" dirty="0"/>
              <a:t>G6PD/rasburicase update</a:t>
            </a:r>
          </a:p>
        </p:txBody>
      </p:sp>
      <p:grpSp>
        <p:nvGrpSpPr>
          <p:cNvPr id="31" name="Group 30">
            <a:extLst>
              <a:ext uri="{FF2B5EF4-FFF2-40B4-BE49-F238E27FC236}">
                <a16:creationId xmlns:a16="http://schemas.microsoft.com/office/drawing/2014/main" id="{61D18516-5F14-409B-ACA2-D962626AEE52}"/>
              </a:ext>
            </a:extLst>
          </p:cNvPr>
          <p:cNvGrpSpPr/>
          <p:nvPr/>
        </p:nvGrpSpPr>
        <p:grpSpPr>
          <a:xfrm>
            <a:off x="-71649" y="1049144"/>
            <a:ext cx="12263649" cy="5363406"/>
            <a:chOff x="-71649" y="388744"/>
            <a:chExt cx="12263649" cy="5363406"/>
          </a:xfrm>
        </p:grpSpPr>
        <p:sp>
          <p:nvSpPr>
            <p:cNvPr id="32" name="TextBox 31">
              <a:extLst>
                <a:ext uri="{FF2B5EF4-FFF2-40B4-BE49-F238E27FC236}">
                  <a16:creationId xmlns:a16="http://schemas.microsoft.com/office/drawing/2014/main" id="{34B12A04-4717-4990-A65E-D680612C33BB}"/>
                </a:ext>
              </a:extLst>
            </p:cNvPr>
            <p:cNvSpPr txBox="1"/>
            <p:nvPr/>
          </p:nvSpPr>
          <p:spPr>
            <a:xfrm>
              <a:off x="-71649" y="1948967"/>
              <a:ext cx="6237027" cy="646331"/>
            </a:xfrm>
            <a:prstGeom prst="rect">
              <a:avLst/>
            </a:prstGeom>
            <a:noFill/>
          </p:spPr>
          <p:txBody>
            <a:bodyPr wrap="square" rtlCol="0">
              <a:spAutoFit/>
            </a:bodyPr>
            <a:lstStyle/>
            <a:p>
              <a:pPr algn="ctr"/>
              <a:r>
                <a:rPr lang="en-US" dirty="0"/>
                <a:t>Is the drug deemed “safe” in G6PD deficiency by all the references in Table S6?</a:t>
              </a:r>
            </a:p>
          </p:txBody>
        </p:sp>
        <p:grpSp>
          <p:nvGrpSpPr>
            <p:cNvPr id="33" name="Group 32">
              <a:extLst>
                <a:ext uri="{FF2B5EF4-FFF2-40B4-BE49-F238E27FC236}">
                  <a16:creationId xmlns:a16="http://schemas.microsoft.com/office/drawing/2014/main" id="{05E60CF3-43A2-4A95-85F6-E7BB168E6C19}"/>
                </a:ext>
              </a:extLst>
            </p:cNvPr>
            <p:cNvGrpSpPr/>
            <p:nvPr/>
          </p:nvGrpSpPr>
          <p:grpSpPr>
            <a:xfrm>
              <a:off x="1012845" y="388744"/>
              <a:ext cx="11179155" cy="5363406"/>
              <a:chOff x="1012845" y="388744"/>
              <a:chExt cx="11179155" cy="5363406"/>
            </a:xfrm>
          </p:grpSpPr>
          <p:sp>
            <p:nvSpPr>
              <p:cNvPr id="34" name="TextBox 33">
                <a:extLst>
                  <a:ext uri="{FF2B5EF4-FFF2-40B4-BE49-F238E27FC236}">
                    <a16:creationId xmlns:a16="http://schemas.microsoft.com/office/drawing/2014/main" id="{06DBD27B-E603-44BB-B0D7-65B4374BB8D9}"/>
                  </a:ext>
                </a:extLst>
              </p:cNvPr>
              <p:cNvSpPr txBox="1"/>
              <p:nvPr/>
            </p:nvSpPr>
            <p:spPr>
              <a:xfrm>
                <a:off x="3736076" y="388744"/>
                <a:ext cx="5650173" cy="369332"/>
              </a:xfrm>
              <a:prstGeom prst="rect">
                <a:avLst/>
              </a:prstGeom>
              <a:noFill/>
            </p:spPr>
            <p:txBody>
              <a:bodyPr wrap="square" rtlCol="0">
                <a:spAutoFit/>
              </a:bodyPr>
              <a:lstStyle/>
              <a:p>
                <a:r>
                  <a:rPr lang="en-US" dirty="0"/>
                  <a:t>Is the drug listed in Supplemental Table S6?</a:t>
                </a:r>
              </a:p>
            </p:txBody>
          </p:sp>
          <p:cxnSp>
            <p:nvCxnSpPr>
              <p:cNvPr id="35" name="Straight Arrow Connector 34">
                <a:extLst>
                  <a:ext uri="{FF2B5EF4-FFF2-40B4-BE49-F238E27FC236}">
                    <a16:creationId xmlns:a16="http://schemas.microsoft.com/office/drawing/2014/main" id="{F5906866-5905-4E91-A75B-D28D430E3676}"/>
                  </a:ext>
                </a:extLst>
              </p:cNvPr>
              <p:cNvCxnSpPr/>
              <p:nvPr/>
            </p:nvCxnSpPr>
            <p:spPr>
              <a:xfrm flipH="1">
                <a:off x="1639504" y="2667086"/>
                <a:ext cx="1398896" cy="100681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6" name="Straight Arrow Connector 35">
                <a:extLst>
                  <a:ext uri="{FF2B5EF4-FFF2-40B4-BE49-F238E27FC236}">
                    <a16:creationId xmlns:a16="http://schemas.microsoft.com/office/drawing/2014/main" id="{28083660-E03C-4021-B637-A482BFBD7166}"/>
                  </a:ext>
                </a:extLst>
              </p:cNvPr>
              <p:cNvCxnSpPr/>
              <p:nvPr/>
            </p:nvCxnSpPr>
            <p:spPr>
              <a:xfrm>
                <a:off x="3038400" y="2677617"/>
                <a:ext cx="1499549" cy="106806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7" name="TextBox 36">
                <a:extLst>
                  <a:ext uri="{FF2B5EF4-FFF2-40B4-BE49-F238E27FC236}">
                    <a16:creationId xmlns:a16="http://schemas.microsoft.com/office/drawing/2014/main" id="{A4F5E2AA-2649-445A-90F3-7E16E253CB35}"/>
                  </a:ext>
                </a:extLst>
              </p:cNvPr>
              <p:cNvSpPr txBox="1"/>
              <p:nvPr/>
            </p:nvSpPr>
            <p:spPr>
              <a:xfrm>
                <a:off x="1012845" y="3830304"/>
                <a:ext cx="1253318" cy="369332"/>
              </a:xfrm>
              <a:prstGeom prst="rect">
                <a:avLst/>
              </a:prstGeom>
              <a:noFill/>
            </p:spPr>
            <p:txBody>
              <a:bodyPr wrap="square" rtlCol="0">
                <a:spAutoFit/>
              </a:bodyPr>
              <a:lstStyle/>
              <a:p>
                <a:r>
                  <a:rPr lang="en-US" dirty="0"/>
                  <a:t>Exclude</a:t>
                </a:r>
              </a:p>
            </p:txBody>
          </p:sp>
          <p:sp>
            <p:nvSpPr>
              <p:cNvPr id="38" name="TextBox 37">
                <a:extLst>
                  <a:ext uri="{FF2B5EF4-FFF2-40B4-BE49-F238E27FC236}">
                    <a16:creationId xmlns:a16="http://schemas.microsoft.com/office/drawing/2014/main" id="{09EBD74E-4F93-4EC8-9B53-1D23CA43858C}"/>
                  </a:ext>
                </a:extLst>
              </p:cNvPr>
              <p:cNvSpPr txBox="1"/>
              <p:nvPr/>
            </p:nvSpPr>
            <p:spPr>
              <a:xfrm>
                <a:off x="1650309" y="2823487"/>
                <a:ext cx="1253318" cy="369332"/>
              </a:xfrm>
              <a:prstGeom prst="rect">
                <a:avLst/>
              </a:prstGeom>
              <a:noFill/>
            </p:spPr>
            <p:txBody>
              <a:bodyPr wrap="square" rtlCol="0">
                <a:spAutoFit/>
              </a:bodyPr>
              <a:lstStyle/>
              <a:p>
                <a:r>
                  <a:rPr lang="en-US" dirty="0"/>
                  <a:t>YES</a:t>
                </a:r>
              </a:p>
            </p:txBody>
          </p:sp>
          <p:sp>
            <p:nvSpPr>
              <p:cNvPr id="39" name="TextBox 38">
                <a:extLst>
                  <a:ext uri="{FF2B5EF4-FFF2-40B4-BE49-F238E27FC236}">
                    <a16:creationId xmlns:a16="http://schemas.microsoft.com/office/drawing/2014/main" id="{E2F748F1-5A2F-4D1A-8174-F16E3ACA1484}"/>
                  </a:ext>
                </a:extLst>
              </p:cNvPr>
              <p:cNvSpPr txBox="1"/>
              <p:nvPr/>
            </p:nvSpPr>
            <p:spPr>
              <a:xfrm>
                <a:off x="3911290" y="2831448"/>
                <a:ext cx="1253318" cy="369332"/>
              </a:xfrm>
              <a:prstGeom prst="rect">
                <a:avLst/>
              </a:prstGeom>
              <a:noFill/>
            </p:spPr>
            <p:txBody>
              <a:bodyPr wrap="square" rtlCol="0">
                <a:spAutoFit/>
              </a:bodyPr>
              <a:lstStyle/>
              <a:p>
                <a:r>
                  <a:rPr lang="en-US" dirty="0"/>
                  <a:t>NO</a:t>
                </a:r>
              </a:p>
            </p:txBody>
          </p:sp>
          <p:sp>
            <p:nvSpPr>
              <p:cNvPr id="40" name="TextBox 39">
                <a:extLst>
                  <a:ext uri="{FF2B5EF4-FFF2-40B4-BE49-F238E27FC236}">
                    <a16:creationId xmlns:a16="http://schemas.microsoft.com/office/drawing/2014/main" id="{B1BD3678-DCFD-4C49-B720-E67585099D7D}"/>
                  </a:ext>
                </a:extLst>
              </p:cNvPr>
              <p:cNvSpPr txBox="1"/>
              <p:nvPr/>
            </p:nvSpPr>
            <p:spPr>
              <a:xfrm>
                <a:off x="2903627" y="3822595"/>
                <a:ext cx="6237027" cy="369332"/>
              </a:xfrm>
              <a:prstGeom prst="rect">
                <a:avLst/>
              </a:prstGeom>
              <a:noFill/>
            </p:spPr>
            <p:txBody>
              <a:bodyPr wrap="square" rtlCol="0">
                <a:spAutoFit/>
              </a:bodyPr>
              <a:lstStyle/>
              <a:p>
                <a:r>
                  <a:rPr lang="en-US" dirty="0"/>
                  <a:t>Is the drug used in clinical practice today?</a:t>
                </a:r>
              </a:p>
            </p:txBody>
          </p:sp>
          <p:cxnSp>
            <p:nvCxnSpPr>
              <p:cNvPr id="41" name="Straight Arrow Connector 40">
                <a:extLst>
                  <a:ext uri="{FF2B5EF4-FFF2-40B4-BE49-F238E27FC236}">
                    <a16:creationId xmlns:a16="http://schemas.microsoft.com/office/drawing/2014/main" id="{7F0A5E6D-38AE-4F39-B569-9ECA9F1A7C82}"/>
                  </a:ext>
                </a:extLst>
              </p:cNvPr>
              <p:cNvCxnSpPr/>
              <p:nvPr/>
            </p:nvCxnSpPr>
            <p:spPr>
              <a:xfrm flipH="1">
                <a:off x="4468506" y="757780"/>
                <a:ext cx="1398896" cy="100681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2" name="Straight Arrow Connector 41">
                <a:extLst>
                  <a:ext uri="{FF2B5EF4-FFF2-40B4-BE49-F238E27FC236}">
                    <a16:creationId xmlns:a16="http://schemas.microsoft.com/office/drawing/2014/main" id="{D95F925E-1279-4C99-8B75-BFE16B1D6D3A}"/>
                  </a:ext>
                </a:extLst>
              </p:cNvPr>
              <p:cNvCxnSpPr/>
              <p:nvPr/>
            </p:nvCxnSpPr>
            <p:spPr>
              <a:xfrm>
                <a:off x="5867402" y="757780"/>
                <a:ext cx="1419368" cy="100681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3" name="TextBox 42">
                <a:extLst>
                  <a:ext uri="{FF2B5EF4-FFF2-40B4-BE49-F238E27FC236}">
                    <a16:creationId xmlns:a16="http://schemas.microsoft.com/office/drawing/2014/main" id="{E6FA393E-1E35-41A9-91B6-411BBF76CBF4}"/>
                  </a:ext>
                </a:extLst>
              </p:cNvPr>
              <p:cNvSpPr txBox="1"/>
              <p:nvPr/>
            </p:nvSpPr>
            <p:spPr>
              <a:xfrm>
                <a:off x="4506607" y="903650"/>
                <a:ext cx="1253318" cy="369332"/>
              </a:xfrm>
              <a:prstGeom prst="rect">
                <a:avLst/>
              </a:prstGeom>
              <a:noFill/>
            </p:spPr>
            <p:txBody>
              <a:bodyPr wrap="square" rtlCol="0">
                <a:spAutoFit/>
              </a:bodyPr>
              <a:lstStyle/>
              <a:p>
                <a:r>
                  <a:rPr lang="en-US" dirty="0"/>
                  <a:t>YES</a:t>
                </a:r>
              </a:p>
            </p:txBody>
          </p:sp>
          <p:sp>
            <p:nvSpPr>
              <p:cNvPr id="44" name="TextBox 43">
                <a:extLst>
                  <a:ext uri="{FF2B5EF4-FFF2-40B4-BE49-F238E27FC236}">
                    <a16:creationId xmlns:a16="http://schemas.microsoft.com/office/drawing/2014/main" id="{6542A657-6301-4786-9FA4-7B2B5015E8D4}"/>
                  </a:ext>
                </a:extLst>
              </p:cNvPr>
              <p:cNvSpPr txBox="1"/>
              <p:nvPr/>
            </p:nvSpPr>
            <p:spPr>
              <a:xfrm>
                <a:off x="6767588" y="911611"/>
                <a:ext cx="1253318" cy="369332"/>
              </a:xfrm>
              <a:prstGeom prst="rect">
                <a:avLst/>
              </a:prstGeom>
              <a:noFill/>
            </p:spPr>
            <p:txBody>
              <a:bodyPr wrap="square" rtlCol="0">
                <a:spAutoFit/>
              </a:bodyPr>
              <a:lstStyle/>
              <a:p>
                <a:r>
                  <a:rPr lang="en-US" dirty="0"/>
                  <a:t>NO</a:t>
                </a:r>
              </a:p>
            </p:txBody>
          </p:sp>
          <p:cxnSp>
            <p:nvCxnSpPr>
              <p:cNvPr id="45" name="Straight Arrow Connector 44">
                <a:extLst>
                  <a:ext uri="{FF2B5EF4-FFF2-40B4-BE49-F238E27FC236}">
                    <a16:creationId xmlns:a16="http://schemas.microsoft.com/office/drawing/2014/main" id="{F640374D-2A37-4A01-9DC0-4FD946757424}"/>
                  </a:ext>
                </a:extLst>
              </p:cNvPr>
              <p:cNvCxnSpPr/>
              <p:nvPr/>
            </p:nvCxnSpPr>
            <p:spPr>
              <a:xfrm flipH="1">
                <a:off x="3549624" y="4255923"/>
                <a:ext cx="1398896" cy="100681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6" name="Straight Arrow Connector 45">
                <a:extLst>
                  <a:ext uri="{FF2B5EF4-FFF2-40B4-BE49-F238E27FC236}">
                    <a16:creationId xmlns:a16="http://schemas.microsoft.com/office/drawing/2014/main" id="{C3CB7215-2373-40EE-9CE9-516C677B2B6E}"/>
                  </a:ext>
                </a:extLst>
              </p:cNvPr>
              <p:cNvCxnSpPr/>
              <p:nvPr/>
            </p:nvCxnSpPr>
            <p:spPr>
              <a:xfrm>
                <a:off x="4948520" y="4266454"/>
                <a:ext cx="1499549" cy="106806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7" name="TextBox 46">
                <a:extLst>
                  <a:ext uri="{FF2B5EF4-FFF2-40B4-BE49-F238E27FC236}">
                    <a16:creationId xmlns:a16="http://schemas.microsoft.com/office/drawing/2014/main" id="{1A95D73D-8575-4419-91BA-AD4792996B52}"/>
                  </a:ext>
                </a:extLst>
              </p:cNvPr>
              <p:cNvSpPr txBox="1"/>
              <p:nvPr/>
            </p:nvSpPr>
            <p:spPr>
              <a:xfrm>
                <a:off x="3560429" y="4412324"/>
                <a:ext cx="1253318" cy="369332"/>
              </a:xfrm>
              <a:prstGeom prst="rect">
                <a:avLst/>
              </a:prstGeom>
              <a:noFill/>
            </p:spPr>
            <p:txBody>
              <a:bodyPr wrap="square" rtlCol="0">
                <a:spAutoFit/>
              </a:bodyPr>
              <a:lstStyle/>
              <a:p>
                <a:r>
                  <a:rPr lang="en-US" dirty="0"/>
                  <a:t>YES</a:t>
                </a:r>
              </a:p>
            </p:txBody>
          </p:sp>
          <p:sp>
            <p:nvSpPr>
              <p:cNvPr id="48" name="TextBox 47">
                <a:extLst>
                  <a:ext uri="{FF2B5EF4-FFF2-40B4-BE49-F238E27FC236}">
                    <a16:creationId xmlns:a16="http://schemas.microsoft.com/office/drawing/2014/main" id="{EBC0306F-3052-4CEC-9E3B-B4D2CEDD1DB4}"/>
                  </a:ext>
                </a:extLst>
              </p:cNvPr>
              <p:cNvSpPr txBox="1"/>
              <p:nvPr/>
            </p:nvSpPr>
            <p:spPr>
              <a:xfrm>
                <a:off x="5821410" y="4420285"/>
                <a:ext cx="1253318" cy="369332"/>
              </a:xfrm>
              <a:prstGeom prst="rect">
                <a:avLst/>
              </a:prstGeom>
              <a:noFill/>
            </p:spPr>
            <p:txBody>
              <a:bodyPr wrap="square" rtlCol="0">
                <a:spAutoFit/>
              </a:bodyPr>
              <a:lstStyle/>
              <a:p>
                <a:r>
                  <a:rPr lang="en-US" dirty="0"/>
                  <a:t>NO</a:t>
                </a:r>
              </a:p>
            </p:txBody>
          </p:sp>
          <p:sp>
            <p:nvSpPr>
              <p:cNvPr id="49" name="TextBox 48">
                <a:extLst>
                  <a:ext uri="{FF2B5EF4-FFF2-40B4-BE49-F238E27FC236}">
                    <a16:creationId xmlns:a16="http://schemas.microsoft.com/office/drawing/2014/main" id="{DD93DE12-D3C0-4D7D-BA81-9531BE0AA286}"/>
                  </a:ext>
                </a:extLst>
              </p:cNvPr>
              <p:cNvSpPr txBox="1"/>
              <p:nvPr/>
            </p:nvSpPr>
            <p:spPr>
              <a:xfrm>
                <a:off x="6165378" y="5382818"/>
                <a:ext cx="1253318" cy="369332"/>
              </a:xfrm>
              <a:prstGeom prst="rect">
                <a:avLst/>
              </a:prstGeom>
              <a:noFill/>
            </p:spPr>
            <p:txBody>
              <a:bodyPr wrap="square" rtlCol="0">
                <a:spAutoFit/>
              </a:bodyPr>
              <a:lstStyle/>
              <a:p>
                <a:r>
                  <a:rPr lang="en-US" dirty="0"/>
                  <a:t>Exclude</a:t>
                </a:r>
              </a:p>
            </p:txBody>
          </p:sp>
          <p:sp>
            <p:nvSpPr>
              <p:cNvPr id="50" name="TextBox 49">
                <a:extLst>
                  <a:ext uri="{FF2B5EF4-FFF2-40B4-BE49-F238E27FC236}">
                    <a16:creationId xmlns:a16="http://schemas.microsoft.com/office/drawing/2014/main" id="{96081ABF-1EE6-49A3-B8A6-5409FE9407EC}"/>
                  </a:ext>
                </a:extLst>
              </p:cNvPr>
              <p:cNvSpPr txBox="1"/>
              <p:nvPr/>
            </p:nvSpPr>
            <p:spPr>
              <a:xfrm>
                <a:off x="2951396" y="5382818"/>
                <a:ext cx="1253318" cy="369332"/>
              </a:xfrm>
              <a:prstGeom prst="rect">
                <a:avLst/>
              </a:prstGeom>
              <a:noFill/>
            </p:spPr>
            <p:txBody>
              <a:bodyPr wrap="square" rtlCol="0">
                <a:spAutoFit/>
              </a:bodyPr>
              <a:lstStyle/>
              <a:p>
                <a:r>
                  <a:rPr lang="en-US" dirty="0"/>
                  <a:t>Include</a:t>
                </a:r>
              </a:p>
            </p:txBody>
          </p:sp>
          <p:sp>
            <p:nvSpPr>
              <p:cNvPr id="51" name="TextBox 50">
                <a:extLst>
                  <a:ext uri="{FF2B5EF4-FFF2-40B4-BE49-F238E27FC236}">
                    <a16:creationId xmlns:a16="http://schemas.microsoft.com/office/drawing/2014/main" id="{06DB66BE-3D95-44A0-9C14-5604384B8935}"/>
                  </a:ext>
                </a:extLst>
              </p:cNvPr>
              <p:cNvSpPr txBox="1"/>
              <p:nvPr/>
            </p:nvSpPr>
            <p:spPr>
              <a:xfrm>
                <a:off x="5927111" y="1935113"/>
                <a:ext cx="5804671" cy="646331"/>
              </a:xfrm>
              <a:prstGeom prst="rect">
                <a:avLst/>
              </a:prstGeom>
              <a:noFill/>
            </p:spPr>
            <p:txBody>
              <a:bodyPr wrap="square" rtlCol="0">
                <a:spAutoFit/>
              </a:bodyPr>
              <a:lstStyle/>
              <a:p>
                <a:pPr algn="ctr"/>
                <a:r>
                  <a:rPr lang="en-US" dirty="0"/>
                  <a:t>Is there a warning regarding G6PD deficiency on the drug label by FDA or another regulatory agency?</a:t>
                </a:r>
              </a:p>
            </p:txBody>
          </p:sp>
          <p:cxnSp>
            <p:nvCxnSpPr>
              <p:cNvPr id="52" name="Straight Arrow Connector 51">
                <a:extLst>
                  <a:ext uri="{FF2B5EF4-FFF2-40B4-BE49-F238E27FC236}">
                    <a16:creationId xmlns:a16="http://schemas.microsoft.com/office/drawing/2014/main" id="{052526CD-8EA9-432B-AD18-1C6F49AA6DAC}"/>
                  </a:ext>
                </a:extLst>
              </p:cNvPr>
              <p:cNvCxnSpPr/>
              <p:nvPr/>
            </p:nvCxnSpPr>
            <p:spPr>
              <a:xfrm flipH="1">
                <a:off x="8322292" y="2701920"/>
                <a:ext cx="1398896" cy="100681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3" name="Straight Arrow Connector 52">
                <a:extLst>
                  <a:ext uri="{FF2B5EF4-FFF2-40B4-BE49-F238E27FC236}">
                    <a16:creationId xmlns:a16="http://schemas.microsoft.com/office/drawing/2014/main" id="{8C1CF0E3-1611-4EB8-B327-D256A33304AB}"/>
                  </a:ext>
                </a:extLst>
              </p:cNvPr>
              <p:cNvCxnSpPr/>
              <p:nvPr/>
            </p:nvCxnSpPr>
            <p:spPr>
              <a:xfrm>
                <a:off x="9721188" y="2712451"/>
                <a:ext cx="1499549" cy="106806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54" name="TextBox 53">
                <a:extLst>
                  <a:ext uri="{FF2B5EF4-FFF2-40B4-BE49-F238E27FC236}">
                    <a16:creationId xmlns:a16="http://schemas.microsoft.com/office/drawing/2014/main" id="{332DBF1F-9092-448C-ABE7-DBE1A5589D53}"/>
                  </a:ext>
                </a:extLst>
              </p:cNvPr>
              <p:cNvSpPr txBox="1"/>
              <p:nvPr/>
            </p:nvSpPr>
            <p:spPr>
              <a:xfrm>
                <a:off x="7695633" y="3808741"/>
                <a:ext cx="1253318" cy="369332"/>
              </a:xfrm>
              <a:prstGeom prst="rect">
                <a:avLst/>
              </a:prstGeom>
              <a:noFill/>
            </p:spPr>
            <p:txBody>
              <a:bodyPr wrap="square" rtlCol="0">
                <a:spAutoFit/>
              </a:bodyPr>
              <a:lstStyle/>
              <a:p>
                <a:r>
                  <a:rPr lang="en-US" dirty="0"/>
                  <a:t>Include</a:t>
                </a:r>
              </a:p>
            </p:txBody>
          </p:sp>
          <p:sp>
            <p:nvSpPr>
              <p:cNvPr id="55" name="TextBox 54">
                <a:extLst>
                  <a:ext uri="{FF2B5EF4-FFF2-40B4-BE49-F238E27FC236}">
                    <a16:creationId xmlns:a16="http://schemas.microsoft.com/office/drawing/2014/main" id="{243AD006-C9C7-4B68-B7AD-B7E7AB9B243F}"/>
                  </a:ext>
                </a:extLst>
              </p:cNvPr>
              <p:cNvSpPr txBox="1"/>
              <p:nvPr/>
            </p:nvSpPr>
            <p:spPr>
              <a:xfrm>
                <a:off x="8333097" y="2858321"/>
                <a:ext cx="1253318" cy="369332"/>
              </a:xfrm>
              <a:prstGeom prst="rect">
                <a:avLst/>
              </a:prstGeom>
              <a:noFill/>
            </p:spPr>
            <p:txBody>
              <a:bodyPr wrap="square" rtlCol="0">
                <a:spAutoFit/>
              </a:bodyPr>
              <a:lstStyle/>
              <a:p>
                <a:r>
                  <a:rPr lang="en-US" dirty="0"/>
                  <a:t>YES</a:t>
                </a:r>
              </a:p>
            </p:txBody>
          </p:sp>
          <p:sp>
            <p:nvSpPr>
              <p:cNvPr id="56" name="TextBox 55">
                <a:extLst>
                  <a:ext uri="{FF2B5EF4-FFF2-40B4-BE49-F238E27FC236}">
                    <a16:creationId xmlns:a16="http://schemas.microsoft.com/office/drawing/2014/main" id="{DD9690A2-EFD5-47EC-AA47-31DD7F970978}"/>
                  </a:ext>
                </a:extLst>
              </p:cNvPr>
              <p:cNvSpPr txBox="1"/>
              <p:nvPr/>
            </p:nvSpPr>
            <p:spPr>
              <a:xfrm>
                <a:off x="10594078" y="2866282"/>
                <a:ext cx="1253318" cy="369332"/>
              </a:xfrm>
              <a:prstGeom prst="rect">
                <a:avLst/>
              </a:prstGeom>
              <a:noFill/>
            </p:spPr>
            <p:txBody>
              <a:bodyPr wrap="square" rtlCol="0">
                <a:spAutoFit/>
              </a:bodyPr>
              <a:lstStyle/>
              <a:p>
                <a:r>
                  <a:rPr lang="en-US" dirty="0"/>
                  <a:t>NO</a:t>
                </a:r>
              </a:p>
            </p:txBody>
          </p:sp>
          <p:sp>
            <p:nvSpPr>
              <p:cNvPr id="57" name="TextBox 56">
                <a:extLst>
                  <a:ext uri="{FF2B5EF4-FFF2-40B4-BE49-F238E27FC236}">
                    <a16:creationId xmlns:a16="http://schemas.microsoft.com/office/drawing/2014/main" id="{920C9498-7A41-4AB4-8676-0C87C55AA188}"/>
                  </a:ext>
                </a:extLst>
              </p:cNvPr>
              <p:cNvSpPr txBox="1"/>
              <p:nvPr/>
            </p:nvSpPr>
            <p:spPr>
              <a:xfrm>
                <a:off x="10938682" y="3847841"/>
                <a:ext cx="1253318" cy="369332"/>
              </a:xfrm>
              <a:prstGeom prst="rect">
                <a:avLst/>
              </a:prstGeom>
              <a:noFill/>
            </p:spPr>
            <p:txBody>
              <a:bodyPr wrap="square" rtlCol="0">
                <a:spAutoFit/>
              </a:bodyPr>
              <a:lstStyle/>
              <a:p>
                <a:r>
                  <a:rPr lang="en-US" dirty="0"/>
                  <a:t>Exclude</a:t>
                </a:r>
              </a:p>
            </p:txBody>
          </p:sp>
        </p:grpSp>
      </p:grpSp>
    </p:spTree>
    <p:extLst>
      <p:ext uri="{BB962C8B-B14F-4D97-AF65-F5344CB8AC3E}">
        <p14:creationId xmlns:p14="http://schemas.microsoft.com/office/powerpoint/2010/main" val="193411187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EA805A-F6CA-4168-AD30-947C6B79AF8A}"/>
              </a:ext>
            </a:extLst>
          </p:cNvPr>
          <p:cNvSpPr>
            <a:spLocks noGrp="1"/>
          </p:cNvSpPr>
          <p:nvPr>
            <p:ph type="title"/>
          </p:nvPr>
        </p:nvSpPr>
        <p:spPr/>
        <p:txBody>
          <a:bodyPr/>
          <a:lstStyle/>
          <a:p>
            <a:r>
              <a:rPr lang="en-US" dirty="0"/>
              <a:t>Possible and likely phenotypes</a:t>
            </a:r>
          </a:p>
        </p:txBody>
      </p:sp>
      <p:sp>
        <p:nvSpPr>
          <p:cNvPr id="3" name="Content Placeholder 2">
            <a:extLst>
              <a:ext uri="{FF2B5EF4-FFF2-40B4-BE49-F238E27FC236}">
                <a16:creationId xmlns:a16="http://schemas.microsoft.com/office/drawing/2014/main" id="{3D590F3F-BAB4-481A-A8C0-B00B14FAB331}"/>
              </a:ext>
            </a:extLst>
          </p:cNvPr>
          <p:cNvSpPr>
            <a:spLocks noGrp="1"/>
          </p:cNvSpPr>
          <p:nvPr>
            <p:ph idx="1"/>
          </p:nvPr>
        </p:nvSpPr>
        <p:spPr>
          <a:xfrm>
            <a:off x="838200" y="1550204"/>
            <a:ext cx="10515600" cy="4351338"/>
          </a:xfrm>
        </p:spPr>
        <p:txBody>
          <a:bodyPr/>
          <a:lstStyle/>
          <a:p>
            <a:r>
              <a:rPr lang="en-US" dirty="0"/>
              <a:t>“possible” </a:t>
            </a:r>
          </a:p>
          <a:p>
            <a:pPr lvl="1"/>
            <a:r>
              <a:rPr lang="en-US" dirty="0"/>
              <a:t>Known function allele (decrease, no function) plus an uncertain/unknown function variant</a:t>
            </a:r>
          </a:p>
        </p:txBody>
      </p:sp>
      <p:pic>
        <p:nvPicPr>
          <p:cNvPr id="4" name="Picture 3">
            <a:extLst>
              <a:ext uri="{FF2B5EF4-FFF2-40B4-BE49-F238E27FC236}">
                <a16:creationId xmlns:a16="http://schemas.microsoft.com/office/drawing/2014/main" id="{2CC6CED7-0A0E-4EA3-B042-073DD05E0909}"/>
              </a:ext>
            </a:extLst>
          </p:cNvPr>
          <p:cNvPicPr>
            <a:picLocks noChangeAspect="1"/>
          </p:cNvPicPr>
          <p:nvPr/>
        </p:nvPicPr>
        <p:blipFill>
          <a:blip r:embed="rId2"/>
          <a:stretch>
            <a:fillRect/>
          </a:stretch>
        </p:blipFill>
        <p:spPr>
          <a:xfrm>
            <a:off x="986296" y="3052037"/>
            <a:ext cx="9382125" cy="3362325"/>
          </a:xfrm>
          <a:prstGeom prst="rect">
            <a:avLst/>
          </a:prstGeom>
        </p:spPr>
      </p:pic>
    </p:spTree>
    <p:extLst>
      <p:ext uri="{BB962C8B-B14F-4D97-AF65-F5344CB8AC3E}">
        <p14:creationId xmlns:p14="http://schemas.microsoft.com/office/powerpoint/2010/main" val="317848304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D02587-24F7-4119-8057-CFDD20B69205}"/>
              </a:ext>
            </a:extLst>
          </p:cNvPr>
          <p:cNvSpPr>
            <a:spLocks noGrp="1"/>
          </p:cNvSpPr>
          <p:nvPr>
            <p:ph type="title"/>
          </p:nvPr>
        </p:nvSpPr>
        <p:spPr>
          <a:xfrm>
            <a:off x="838200" y="18255"/>
            <a:ext cx="10515600" cy="1325563"/>
          </a:xfrm>
        </p:spPr>
        <p:txBody>
          <a:bodyPr/>
          <a:lstStyle/>
          <a:p>
            <a:pPr algn="ctr"/>
            <a:r>
              <a:rPr lang="en-US" dirty="0"/>
              <a:t>Feedback</a:t>
            </a:r>
          </a:p>
        </p:txBody>
      </p:sp>
      <p:sp>
        <p:nvSpPr>
          <p:cNvPr id="3" name="Content Placeholder 2">
            <a:extLst>
              <a:ext uri="{FF2B5EF4-FFF2-40B4-BE49-F238E27FC236}">
                <a16:creationId xmlns:a16="http://schemas.microsoft.com/office/drawing/2014/main" id="{8205175B-BA1B-4D1F-9A8C-16B0A3199F24}"/>
              </a:ext>
            </a:extLst>
          </p:cNvPr>
          <p:cNvSpPr>
            <a:spLocks noGrp="1"/>
          </p:cNvSpPr>
          <p:nvPr>
            <p:ph idx="1"/>
          </p:nvPr>
        </p:nvSpPr>
        <p:spPr>
          <a:xfrm>
            <a:off x="838200" y="1178805"/>
            <a:ext cx="10515600" cy="5541484"/>
          </a:xfrm>
        </p:spPr>
        <p:txBody>
          <a:bodyPr>
            <a:normAutofit/>
          </a:bodyPr>
          <a:lstStyle/>
          <a:p>
            <a:pPr marL="0" indent="0">
              <a:buNone/>
            </a:pPr>
            <a:r>
              <a:rPr lang="en-US" sz="1800" b="1" dirty="0"/>
              <a:t>Prefer “likely”</a:t>
            </a:r>
          </a:p>
          <a:p>
            <a:r>
              <a:rPr lang="en-US" sz="1800" dirty="0"/>
              <a:t>"Possible" is misleading as this is really saying that this phenotype is "likely." There are other phenotypes that are "possible.“</a:t>
            </a:r>
          </a:p>
          <a:p>
            <a:r>
              <a:rPr lang="en-US" sz="1800" dirty="0"/>
              <a:t>In practice, I have found "possible" modifiers to lead to significant confusion.  Would recommend we avoid or go to the ACMG type term of "likely" </a:t>
            </a:r>
          </a:p>
          <a:p>
            <a:r>
              <a:rPr lang="en-US" sz="1800" dirty="0"/>
              <a:t>Possible" provides very little helpful information--it opens up questions on what are the other possibilities.  "Likely" provides a bit more certainty, when available and appropriate.</a:t>
            </a:r>
          </a:p>
          <a:p>
            <a:pPr marL="0" indent="0">
              <a:buNone/>
            </a:pPr>
            <a:r>
              <a:rPr lang="en-US" sz="1800" b="1" dirty="0"/>
              <a:t>Range of phenotypes</a:t>
            </a:r>
          </a:p>
          <a:p>
            <a:r>
              <a:rPr lang="en-US" sz="1800" dirty="0"/>
              <a:t>I don't like the "possible" modifier much because it doesn't rule anything in or out. In this context, there are no increased function alleles, so we know that an individual with one no function allele is not a normal metabolizer. For this reason, I might suggest the term "poor or intermediate metabolizer" for a *2/*8, etc.</a:t>
            </a:r>
          </a:p>
          <a:p>
            <a:r>
              <a:rPr lang="en-US" sz="1800" dirty="0"/>
              <a:t>Suggestion:   "Possible intermediate-poor metabolizer“</a:t>
            </a:r>
          </a:p>
          <a:p>
            <a:r>
              <a:rPr lang="en-US" sz="1800" dirty="0"/>
              <a:t>Unless the uncertain variant has the possibility of having increased function, then I think that it would be clearer to use "poor-to-intermediate" or a similar term. I'm concerned that the use of "possible" will lead uninformed clinicians to think more along the lines of "normal-to-intermediate" rather than "intermediate-to-poor" function levels. </a:t>
            </a:r>
          </a:p>
          <a:p>
            <a:endParaRPr lang="en-US" sz="1800" dirty="0"/>
          </a:p>
          <a:p>
            <a:endParaRPr lang="en-US" sz="1800" dirty="0"/>
          </a:p>
          <a:p>
            <a:endParaRPr lang="en-US" sz="1800" dirty="0"/>
          </a:p>
        </p:txBody>
      </p:sp>
    </p:spTree>
    <p:extLst>
      <p:ext uri="{BB962C8B-B14F-4D97-AF65-F5344CB8AC3E}">
        <p14:creationId xmlns:p14="http://schemas.microsoft.com/office/powerpoint/2010/main" val="37000669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2F072D-0416-43CA-A9E8-ACD12998830E}"/>
              </a:ext>
            </a:extLst>
          </p:cNvPr>
          <p:cNvSpPr>
            <a:spLocks noGrp="1"/>
          </p:cNvSpPr>
          <p:nvPr>
            <p:ph type="title"/>
          </p:nvPr>
        </p:nvSpPr>
        <p:spPr/>
        <p:txBody>
          <a:bodyPr/>
          <a:lstStyle/>
          <a:p>
            <a:pPr algn="ctr"/>
            <a:r>
              <a:rPr lang="en-US" dirty="0"/>
              <a:t>Feedback</a:t>
            </a:r>
          </a:p>
        </p:txBody>
      </p:sp>
      <p:sp>
        <p:nvSpPr>
          <p:cNvPr id="3" name="Content Placeholder 2">
            <a:extLst>
              <a:ext uri="{FF2B5EF4-FFF2-40B4-BE49-F238E27FC236}">
                <a16:creationId xmlns:a16="http://schemas.microsoft.com/office/drawing/2014/main" id="{A55853A3-707C-4629-AA92-0491AD0944FB}"/>
              </a:ext>
            </a:extLst>
          </p:cNvPr>
          <p:cNvSpPr>
            <a:spLocks noGrp="1"/>
          </p:cNvSpPr>
          <p:nvPr>
            <p:ph idx="1"/>
          </p:nvPr>
        </p:nvSpPr>
        <p:spPr/>
        <p:txBody>
          <a:bodyPr>
            <a:normAutofit fontScale="92500" lnSpcReduction="20000"/>
          </a:bodyPr>
          <a:lstStyle/>
          <a:p>
            <a:pPr marL="0" indent="0">
              <a:buNone/>
            </a:pPr>
            <a:r>
              <a:rPr lang="en-US" b="1" dirty="0"/>
              <a:t>Other</a:t>
            </a:r>
          </a:p>
          <a:p>
            <a:r>
              <a:rPr lang="en-US" dirty="0"/>
              <a:t>I think it could be useful to add a grade of certainty to your nomenclature. For example, in cardiology guidelines, we use I, </a:t>
            </a:r>
            <a:r>
              <a:rPr lang="en-US" dirty="0" err="1"/>
              <a:t>IIa</a:t>
            </a:r>
            <a:r>
              <a:rPr lang="en-US" dirty="0"/>
              <a:t>, IIb, III. If we translate this to genetic variants functionality or clinical validity, I and III would be clear cut variants with I being definite association; III definitely no association, while </a:t>
            </a:r>
            <a:r>
              <a:rPr lang="en-US" dirty="0" err="1"/>
              <a:t>IIa</a:t>
            </a:r>
            <a:r>
              <a:rPr lang="en-US" dirty="0"/>
              <a:t> would be uncertain, but likely has an impact; and IIb, uncertain, but lower likelihood. </a:t>
            </a:r>
          </a:p>
          <a:p>
            <a:r>
              <a:rPr lang="en-US" dirty="0"/>
              <a:t>I don't like the modifier "possible" in this case.  To me it indicates intermediate or higher activity when it should better indicate "no higher than intermediate activity".  I know this is awkward but we can consider "at most intermediate metabolizer".  I don't like "intermediate or poor metabolizer".</a:t>
            </a:r>
          </a:p>
          <a:p>
            <a:r>
              <a:rPr lang="en-US" dirty="0"/>
              <a:t>hard to implement "possible IM" into decision support</a:t>
            </a:r>
          </a:p>
          <a:p>
            <a:endParaRPr lang="en-US" dirty="0"/>
          </a:p>
        </p:txBody>
      </p:sp>
    </p:spTree>
    <p:extLst>
      <p:ext uri="{BB962C8B-B14F-4D97-AF65-F5344CB8AC3E}">
        <p14:creationId xmlns:p14="http://schemas.microsoft.com/office/powerpoint/2010/main" val="407792877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C58D47-6AE7-487C-B583-3A014105B9EB}"/>
              </a:ext>
            </a:extLst>
          </p:cNvPr>
          <p:cNvSpPr>
            <a:spLocks noGrp="1"/>
          </p:cNvSpPr>
          <p:nvPr>
            <p:ph type="title"/>
          </p:nvPr>
        </p:nvSpPr>
        <p:spPr/>
        <p:txBody>
          <a:bodyPr/>
          <a:lstStyle/>
          <a:p>
            <a:pPr algn="ctr"/>
            <a:r>
              <a:rPr lang="en-US" dirty="0"/>
              <a:t>Feedback</a:t>
            </a:r>
          </a:p>
        </p:txBody>
      </p:sp>
      <p:sp>
        <p:nvSpPr>
          <p:cNvPr id="3" name="Content Placeholder 2">
            <a:extLst>
              <a:ext uri="{FF2B5EF4-FFF2-40B4-BE49-F238E27FC236}">
                <a16:creationId xmlns:a16="http://schemas.microsoft.com/office/drawing/2014/main" id="{434BAC79-948B-42AC-A4C6-359DA12BF1DB}"/>
              </a:ext>
            </a:extLst>
          </p:cNvPr>
          <p:cNvSpPr>
            <a:spLocks noGrp="1"/>
          </p:cNvSpPr>
          <p:nvPr>
            <p:ph idx="1"/>
          </p:nvPr>
        </p:nvSpPr>
        <p:spPr/>
        <p:txBody>
          <a:bodyPr>
            <a:normAutofit/>
          </a:bodyPr>
          <a:lstStyle/>
          <a:p>
            <a:pPr marL="0" indent="0">
              <a:buNone/>
            </a:pPr>
            <a:r>
              <a:rPr lang="en-US" b="1" dirty="0"/>
              <a:t>Rationale to use “possible”</a:t>
            </a:r>
          </a:p>
          <a:p>
            <a:r>
              <a:rPr lang="en-US" dirty="0"/>
              <a:t>I like the term “possible” for these scenarios. BPAs will fire for these patients and give guidance if it’s clinically relevant so I’m not worried of clinicians being confused about this terms meaning.</a:t>
            </a:r>
          </a:p>
          <a:p>
            <a:r>
              <a:rPr lang="en-US" dirty="0"/>
              <a:t>I can see the benefits of it as it could make prescribing recommendations applicable to more patients. However, I would prefer for it to be used sparingly and only after a lot of consideration from the authors about the benefits v risk to patients with genotypes falling into this category</a:t>
            </a:r>
          </a:p>
          <a:p>
            <a:endParaRPr lang="en-US" dirty="0"/>
          </a:p>
        </p:txBody>
      </p:sp>
    </p:spTree>
    <p:extLst>
      <p:ext uri="{BB962C8B-B14F-4D97-AF65-F5344CB8AC3E}">
        <p14:creationId xmlns:p14="http://schemas.microsoft.com/office/powerpoint/2010/main" val="262845429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E8C8600-E39B-44BA-8B44-171F77C485C5}"/>
              </a:ext>
            </a:extLst>
          </p:cNvPr>
          <p:cNvSpPr>
            <a:spLocks noGrp="1"/>
          </p:cNvSpPr>
          <p:nvPr>
            <p:ph idx="1"/>
          </p:nvPr>
        </p:nvSpPr>
        <p:spPr/>
        <p:txBody>
          <a:bodyPr/>
          <a:lstStyle/>
          <a:p>
            <a:r>
              <a:rPr lang="en-US" dirty="0"/>
              <a:t>“likely”</a:t>
            </a:r>
          </a:p>
          <a:p>
            <a:pPr lvl="1"/>
            <a:r>
              <a:rPr lang="en-US" dirty="0"/>
              <a:t>Uncertainty of phenotype grouping (but know the phenotype is not normal).</a:t>
            </a:r>
          </a:p>
          <a:p>
            <a:pPr lvl="1"/>
            <a:endParaRPr lang="en-US" dirty="0"/>
          </a:p>
        </p:txBody>
      </p:sp>
      <p:sp>
        <p:nvSpPr>
          <p:cNvPr id="4" name="Title 1">
            <a:extLst>
              <a:ext uri="{FF2B5EF4-FFF2-40B4-BE49-F238E27FC236}">
                <a16:creationId xmlns:a16="http://schemas.microsoft.com/office/drawing/2014/main" id="{70FB5863-33EE-4E2A-84C3-4CDC0EE423B3}"/>
              </a:ext>
            </a:extLst>
          </p:cNvPr>
          <p:cNvSpPr>
            <a:spLocks noGrp="1"/>
          </p:cNvSpPr>
          <p:nvPr>
            <p:ph type="title"/>
          </p:nvPr>
        </p:nvSpPr>
        <p:spPr>
          <a:xfrm>
            <a:off x="838200" y="365125"/>
            <a:ext cx="10515600" cy="1325563"/>
          </a:xfrm>
        </p:spPr>
        <p:txBody>
          <a:bodyPr/>
          <a:lstStyle/>
          <a:p>
            <a:pPr algn="ctr"/>
            <a:r>
              <a:rPr lang="en-US" dirty="0"/>
              <a:t>Possible and likely phenotypes</a:t>
            </a:r>
          </a:p>
        </p:txBody>
      </p:sp>
      <p:pic>
        <p:nvPicPr>
          <p:cNvPr id="5" name="Picture 4">
            <a:extLst>
              <a:ext uri="{FF2B5EF4-FFF2-40B4-BE49-F238E27FC236}">
                <a16:creationId xmlns:a16="http://schemas.microsoft.com/office/drawing/2014/main" id="{D9A54750-FEFF-4EB3-AD72-8C365F9FA400}"/>
              </a:ext>
            </a:extLst>
          </p:cNvPr>
          <p:cNvPicPr>
            <a:picLocks noChangeAspect="1"/>
          </p:cNvPicPr>
          <p:nvPr/>
        </p:nvPicPr>
        <p:blipFill>
          <a:blip r:embed="rId2"/>
          <a:stretch>
            <a:fillRect/>
          </a:stretch>
        </p:blipFill>
        <p:spPr>
          <a:xfrm>
            <a:off x="1850064" y="2720274"/>
            <a:ext cx="8033563" cy="3855140"/>
          </a:xfrm>
          <a:prstGeom prst="rect">
            <a:avLst/>
          </a:prstGeom>
        </p:spPr>
      </p:pic>
    </p:spTree>
    <p:extLst>
      <p:ext uri="{BB962C8B-B14F-4D97-AF65-F5344CB8AC3E}">
        <p14:creationId xmlns:p14="http://schemas.microsoft.com/office/powerpoint/2010/main" val="253267409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E6D367-1428-4F86-A54F-373756809D76}"/>
              </a:ext>
            </a:extLst>
          </p:cNvPr>
          <p:cNvSpPr>
            <a:spLocks noGrp="1"/>
          </p:cNvSpPr>
          <p:nvPr>
            <p:ph type="title"/>
          </p:nvPr>
        </p:nvSpPr>
        <p:spPr/>
        <p:txBody>
          <a:bodyPr/>
          <a:lstStyle/>
          <a:p>
            <a:pPr algn="ctr"/>
            <a:r>
              <a:rPr lang="en-US" dirty="0"/>
              <a:t>Feedback</a:t>
            </a:r>
          </a:p>
        </p:txBody>
      </p:sp>
      <p:sp>
        <p:nvSpPr>
          <p:cNvPr id="3" name="Content Placeholder 2">
            <a:extLst>
              <a:ext uri="{FF2B5EF4-FFF2-40B4-BE49-F238E27FC236}">
                <a16:creationId xmlns:a16="http://schemas.microsoft.com/office/drawing/2014/main" id="{2D9E1F72-F2AE-4531-A77E-5348F660556C}"/>
              </a:ext>
            </a:extLst>
          </p:cNvPr>
          <p:cNvSpPr>
            <a:spLocks noGrp="1"/>
          </p:cNvSpPr>
          <p:nvPr>
            <p:ph idx="1"/>
          </p:nvPr>
        </p:nvSpPr>
        <p:spPr>
          <a:xfrm>
            <a:off x="365759" y="1294228"/>
            <a:ext cx="11380763" cy="5458264"/>
          </a:xfrm>
        </p:spPr>
        <p:txBody>
          <a:bodyPr>
            <a:normAutofit/>
          </a:bodyPr>
          <a:lstStyle/>
          <a:p>
            <a:r>
              <a:rPr lang="en-US" sz="2000" dirty="0"/>
              <a:t>Likely: 6 not sure, 7 do not like, 22 like</a:t>
            </a:r>
          </a:p>
          <a:p>
            <a:r>
              <a:rPr lang="en-US" sz="2000" dirty="0"/>
              <a:t>Range of phenotypes suggested again here.</a:t>
            </a:r>
          </a:p>
          <a:p>
            <a:r>
              <a:rPr lang="en-US" sz="2000" dirty="0"/>
              <a:t>I do not like this. It conveys a difference in probability from the other scenario that I don't think is real. </a:t>
            </a:r>
          </a:p>
          <a:p>
            <a:r>
              <a:rPr lang="en-US" sz="2000" dirty="0"/>
              <a:t>OK with me but "probable" is another option if people don't like likely. It conveys a little more certainty than "likely" in my opinion.</a:t>
            </a:r>
          </a:p>
          <a:p>
            <a:r>
              <a:rPr lang="en-US" sz="2000" dirty="0"/>
              <a:t>Expected</a:t>
            </a:r>
          </a:p>
          <a:p>
            <a:r>
              <a:rPr lang="en-US" sz="2000" dirty="0"/>
              <a:t>I don’t like the use of “likely” for this. I think that people would reasonably expect that if they had 2 patients, and one was a possible IM and the other was a likely IM, that the later would have a higher chance of being an IM than the former. In reality, we don’t know that. I think that we should use words like “possible” when we are making our best guess at a phenotype (for whatever reason) and then use comments (multiple words) to explain why we are not sure. Otherwise we are adding to the already very high burden of pharmacogenomic-specific language that gets in the way of widespread implementation.</a:t>
            </a:r>
          </a:p>
          <a:p>
            <a:r>
              <a:rPr lang="en-US" sz="2000" dirty="0"/>
              <a:t>Likely provides more confidence than "possible"--but should only be used when appropriate and accurate.</a:t>
            </a:r>
          </a:p>
          <a:p>
            <a:r>
              <a:rPr lang="en-US" sz="2000" dirty="0"/>
              <a:t>It's not my favorite but I don't have a better way to put it.</a:t>
            </a:r>
          </a:p>
          <a:p>
            <a:endParaRPr lang="en-US" sz="2000" dirty="0"/>
          </a:p>
        </p:txBody>
      </p:sp>
    </p:spTree>
    <p:extLst>
      <p:ext uri="{BB962C8B-B14F-4D97-AF65-F5344CB8AC3E}">
        <p14:creationId xmlns:p14="http://schemas.microsoft.com/office/powerpoint/2010/main" val="205432206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E2C4CF-50A6-484F-9B23-9CD3C9846ED6}"/>
              </a:ext>
            </a:extLst>
          </p:cNvPr>
          <p:cNvSpPr>
            <a:spLocks noGrp="1"/>
          </p:cNvSpPr>
          <p:nvPr>
            <p:ph type="title"/>
          </p:nvPr>
        </p:nvSpPr>
        <p:spPr/>
        <p:txBody>
          <a:bodyPr/>
          <a:lstStyle/>
          <a:p>
            <a:pPr algn="ctr"/>
            <a:r>
              <a:rPr lang="en-US" dirty="0"/>
              <a:t>Do we need separate terms?</a:t>
            </a:r>
          </a:p>
        </p:txBody>
      </p:sp>
      <p:sp>
        <p:nvSpPr>
          <p:cNvPr id="3" name="Content Placeholder 2">
            <a:extLst>
              <a:ext uri="{FF2B5EF4-FFF2-40B4-BE49-F238E27FC236}">
                <a16:creationId xmlns:a16="http://schemas.microsoft.com/office/drawing/2014/main" id="{C19BE792-BFFC-4584-AF54-AAF55BAC5185}"/>
              </a:ext>
            </a:extLst>
          </p:cNvPr>
          <p:cNvSpPr>
            <a:spLocks noGrp="1"/>
          </p:cNvSpPr>
          <p:nvPr>
            <p:ph idx="1"/>
          </p:nvPr>
        </p:nvSpPr>
        <p:spPr/>
        <p:txBody>
          <a:bodyPr>
            <a:normAutofit fontScale="92500" lnSpcReduction="20000"/>
          </a:bodyPr>
          <a:lstStyle/>
          <a:p>
            <a:r>
              <a:rPr lang="en-US" dirty="0"/>
              <a:t>Not sure-7; NO-18, YES-12</a:t>
            </a:r>
          </a:p>
          <a:p>
            <a:endParaRPr lang="en-US" dirty="0"/>
          </a:p>
          <a:p>
            <a:pPr marL="0" indent="0">
              <a:buNone/>
            </a:pPr>
            <a:r>
              <a:rPr lang="en-US" b="1" dirty="0"/>
              <a:t>YES should be separate terms</a:t>
            </a:r>
          </a:p>
          <a:p>
            <a:r>
              <a:rPr lang="en-US" dirty="0"/>
              <a:t>I think they are represented correctly. Possible to me has less certainly than likely. Possible includes one variant with unknown function, thus fits well. Therefore, the functional level has not been determined yet at all. Likely, both variant's functions are known, but the exact functional level has not been determined yet.</a:t>
            </a:r>
          </a:p>
          <a:p>
            <a:r>
              <a:rPr lang="en-US" dirty="0"/>
              <a:t>I think separate term make more sense to me as "potential for" (possible) is distinct from "probable" relative to likely.</a:t>
            </a:r>
          </a:p>
          <a:p>
            <a:r>
              <a:rPr lang="en-US" dirty="0"/>
              <a:t>There should be separate terms then users have an idea where the uncertainty is coming from (either at the allele level or at the phenotype grouping level) and don't need to dig around themselves.</a:t>
            </a:r>
          </a:p>
          <a:p>
            <a:pPr marL="0" indent="0">
              <a:buNone/>
            </a:pPr>
            <a:endParaRPr lang="en-US" dirty="0"/>
          </a:p>
          <a:p>
            <a:endParaRPr lang="en-US" dirty="0"/>
          </a:p>
          <a:p>
            <a:endParaRPr lang="en-US" dirty="0"/>
          </a:p>
        </p:txBody>
      </p:sp>
    </p:spTree>
    <p:extLst>
      <p:ext uri="{BB962C8B-B14F-4D97-AF65-F5344CB8AC3E}">
        <p14:creationId xmlns:p14="http://schemas.microsoft.com/office/powerpoint/2010/main" val="174681917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0EED5D-8372-4442-ADB8-4385986D3BE6}"/>
              </a:ext>
            </a:extLst>
          </p:cNvPr>
          <p:cNvSpPr>
            <a:spLocks noGrp="1"/>
          </p:cNvSpPr>
          <p:nvPr>
            <p:ph type="title"/>
          </p:nvPr>
        </p:nvSpPr>
        <p:spPr>
          <a:xfrm>
            <a:off x="838200" y="232117"/>
            <a:ext cx="10515600" cy="1325563"/>
          </a:xfrm>
        </p:spPr>
        <p:txBody>
          <a:bodyPr/>
          <a:lstStyle/>
          <a:p>
            <a:pPr algn="ctr"/>
            <a:r>
              <a:rPr lang="en-US" dirty="0"/>
              <a:t>Do we need separate terms?</a:t>
            </a:r>
          </a:p>
        </p:txBody>
      </p:sp>
      <p:sp>
        <p:nvSpPr>
          <p:cNvPr id="3" name="Content Placeholder 2">
            <a:extLst>
              <a:ext uri="{FF2B5EF4-FFF2-40B4-BE49-F238E27FC236}">
                <a16:creationId xmlns:a16="http://schemas.microsoft.com/office/drawing/2014/main" id="{B4CB4018-9174-4D3B-8E90-03809D09586C}"/>
              </a:ext>
            </a:extLst>
          </p:cNvPr>
          <p:cNvSpPr>
            <a:spLocks noGrp="1"/>
          </p:cNvSpPr>
          <p:nvPr>
            <p:ph idx="1"/>
          </p:nvPr>
        </p:nvSpPr>
        <p:spPr>
          <a:xfrm>
            <a:off x="253218" y="1322363"/>
            <a:ext cx="11619914" cy="5303520"/>
          </a:xfrm>
        </p:spPr>
        <p:txBody>
          <a:bodyPr>
            <a:normAutofit fontScale="62500" lnSpcReduction="20000"/>
          </a:bodyPr>
          <a:lstStyle/>
          <a:p>
            <a:pPr marL="0" indent="0">
              <a:buNone/>
            </a:pPr>
            <a:r>
              <a:rPr lang="en-US" b="1" dirty="0"/>
              <a:t>NO should be the same term</a:t>
            </a:r>
            <a:endParaRPr lang="en-US" dirty="0"/>
          </a:p>
          <a:p>
            <a:r>
              <a:rPr lang="en-US" dirty="0"/>
              <a:t>Good question. I </a:t>
            </a:r>
            <a:r>
              <a:rPr lang="en-US" dirty="0" err="1"/>
              <a:t>dont</a:t>
            </a:r>
            <a:r>
              <a:rPr lang="en-US" dirty="0"/>
              <a:t> know. This is </a:t>
            </a:r>
            <a:r>
              <a:rPr lang="en-US" dirty="0" err="1"/>
              <a:t>sooo</a:t>
            </a:r>
            <a:r>
              <a:rPr lang="en-US" dirty="0"/>
              <a:t> difficult. In the tables above for both 2C19 and TMPT/NUDT15, both modifiers can make sense. In essence, both modifiers really mean the same thing - it COULD be this type of phenotype. In the end, i guess its not so important which term is used; better is that the consequence (</a:t>
            </a:r>
            <a:r>
              <a:rPr lang="en-US" dirty="0" err="1"/>
              <a:t>potenttal</a:t>
            </a:r>
            <a:r>
              <a:rPr lang="en-US" dirty="0"/>
              <a:t> change of therapy) arising from the phenotype assignment is clear and warranted (supported by the clinical evidence). </a:t>
            </a:r>
          </a:p>
          <a:p>
            <a:r>
              <a:rPr lang="en-US" dirty="0"/>
              <a:t>No. Use "possible" to convey the "worst case scenario" and then explain (using more words). </a:t>
            </a:r>
          </a:p>
          <a:p>
            <a:r>
              <a:rPr lang="en-US" dirty="0"/>
              <a:t>If two terms truly allow specificity, then two terms are fine. However, it is not clear to me that the two separate term do provide specificity.  I am a bit worried about creating all of these extra terms and then the authors (or the users of the guidelines) not understanding what they really mean</a:t>
            </a:r>
          </a:p>
          <a:p>
            <a:r>
              <a:rPr lang="en-US" dirty="0"/>
              <a:t>I would prefer using "likely" in both situations, or not using modifiers at all. In the TPMT example, it is known that the patient has at least one no-function allele, so it is almost certain that they are not a normal metabolizer (I don't know if increased function vars have ever been reported for TPMT). The use of "possible intermediate", if I were reading this as a patient, would suggest to me that I'm normal and possibly intermediate, when  I think it's supposed to be conveying that I'm at least intermediate, possibly poor metabolizer. I would favor just reporting this type of result as "intermediate metabolizer", without any modifiers, but maybe add a footnote that an unknown variant was also present?</a:t>
            </a:r>
          </a:p>
          <a:p>
            <a:r>
              <a:rPr lang="en-US" dirty="0"/>
              <a:t>For a guideline table it may be reasonable to combine them if the wording is the same (noting that it is poor or likely poor for example). For the CDS resources they need to be separate b/c systems may need to align categories with genotypes.</a:t>
            </a:r>
          </a:p>
          <a:p>
            <a:r>
              <a:rPr lang="en-US" dirty="0"/>
              <a:t>There should be separate terms then users have an idea where the uncertainty is coming from (either at the allele level or at the phenotype grouping level) and don't need to dig around themselves.</a:t>
            </a:r>
          </a:p>
          <a:p>
            <a:endParaRPr lang="en-US" dirty="0"/>
          </a:p>
        </p:txBody>
      </p:sp>
    </p:spTree>
    <p:extLst>
      <p:ext uri="{BB962C8B-B14F-4D97-AF65-F5344CB8AC3E}">
        <p14:creationId xmlns:p14="http://schemas.microsoft.com/office/powerpoint/2010/main" val="268200767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B5709F-EFFD-4F08-88C3-A40E4A1CAD8B}"/>
              </a:ext>
            </a:extLst>
          </p:cNvPr>
          <p:cNvSpPr>
            <a:spLocks noGrp="1"/>
          </p:cNvSpPr>
          <p:nvPr>
            <p:ph type="title"/>
          </p:nvPr>
        </p:nvSpPr>
        <p:spPr/>
        <p:txBody>
          <a:bodyPr/>
          <a:lstStyle/>
          <a:p>
            <a:r>
              <a:rPr lang="en-US" dirty="0"/>
              <a:t>Likely</a:t>
            </a:r>
          </a:p>
        </p:txBody>
      </p:sp>
      <p:sp>
        <p:nvSpPr>
          <p:cNvPr id="3" name="Content Placeholder 2">
            <a:extLst>
              <a:ext uri="{FF2B5EF4-FFF2-40B4-BE49-F238E27FC236}">
                <a16:creationId xmlns:a16="http://schemas.microsoft.com/office/drawing/2014/main" id="{DDC6A137-EBEE-4C2F-A5A2-53CDD4D7CEAB}"/>
              </a:ext>
            </a:extLst>
          </p:cNvPr>
          <p:cNvSpPr>
            <a:spLocks noGrp="1"/>
          </p:cNvSpPr>
          <p:nvPr>
            <p:ph idx="1"/>
          </p:nvPr>
        </p:nvSpPr>
        <p:spPr/>
        <p:txBody>
          <a:bodyPr/>
          <a:lstStyle/>
          <a:p>
            <a:r>
              <a:rPr lang="en-US" dirty="0"/>
              <a:t>Term is used by ACMG </a:t>
            </a:r>
          </a:p>
          <a:p>
            <a:pPr lvl="1"/>
            <a:r>
              <a:rPr lang="en-US" dirty="0"/>
              <a:t>Because there is no quantitative definition of the term '</a:t>
            </a:r>
            <a:r>
              <a:rPr lang="en-US" b="1" dirty="0"/>
              <a:t>likely</a:t>
            </a:r>
            <a:r>
              <a:rPr lang="en-US" dirty="0"/>
              <a:t>', the </a:t>
            </a:r>
            <a:r>
              <a:rPr lang="en-US" b="1" dirty="0"/>
              <a:t>ACMG</a:t>
            </a:r>
            <a:r>
              <a:rPr lang="en-US" dirty="0"/>
              <a:t>/AMP committee proposed “that the terms '</a:t>
            </a:r>
            <a:r>
              <a:rPr lang="en-US" b="1" dirty="0"/>
              <a:t>likely pathogenic</a:t>
            </a:r>
            <a:r>
              <a:rPr lang="en-US" dirty="0"/>
              <a:t>' and '</a:t>
            </a:r>
            <a:r>
              <a:rPr lang="en-US" b="1" dirty="0"/>
              <a:t>likely</a:t>
            </a:r>
            <a:r>
              <a:rPr lang="en-US" dirty="0"/>
              <a:t> benign' be used to mean greater than 90% certainty of a variant either being disease causing or benign to provide laboratories with a common, albeit arbitrary, definition</a:t>
            </a:r>
          </a:p>
          <a:p>
            <a:r>
              <a:rPr lang="en-US" dirty="0"/>
              <a:t>SNOMED</a:t>
            </a:r>
          </a:p>
        </p:txBody>
      </p:sp>
      <p:pic>
        <p:nvPicPr>
          <p:cNvPr id="4" name="Picture 3">
            <a:extLst>
              <a:ext uri="{FF2B5EF4-FFF2-40B4-BE49-F238E27FC236}">
                <a16:creationId xmlns:a16="http://schemas.microsoft.com/office/drawing/2014/main" id="{7FA5ED1B-1008-487C-8FDA-29B7FE8432EA}"/>
              </a:ext>
            </a:extLst>
          </p:cNvPr>
          <p:cNvPicPr>
            <a:picLocks noChangeAspect="1"/>
          </p:cNvPicPr>
          <p:nvPr/>
        </p:nvPicPr>
        <p:blipFill>
          <a:blip r:embed="rId2"/>
          <a:stretch>
            <a:fillRect/>
          </a:stretch>
        </p:blipFill>
        <p:spPr>
          <a:xfrm>
            <a:off x="4391139" y="3915693"/>
            <a:ext cx="4114800" cy="2838450"/>
          </a:xfrm>
          <a:prstGeom prst="rect">
            <a:avLst/>
          </a:prstGeom>
        </p:spPr>
      </p:pic>
    </p:spTree>
    <p:extLst>
      <p:ext uri="{BB962C8B-B14F-4D97-AF65-F5344CB8AC3E}">
        <p14:creationId xmlns:p14="http://schemas.microsoft.com/office/powerpoint/2010/main" val="375471636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995E1991-1E5C-4AAC-AAF1-167EF56EF2FA}"/>
              </a:ext>
            </a:extLst>
          </p:cNvPr>
          <p:cNvPicPr>
            <a:picLocks noChangeAspect="1"/>
          </p:cNvPicPr>
          <p:nvPr/>
        </p:nvPicPr>
        <p:blipFill>
          <a:blip r:embed="rId2"/>
          <a:stretch>
            <a:fillRect/>
          </a:stretch>
        </p:blipFill>
        <p:spPr>
          <a:xfrm>
            <a:off x="2743201" y="1960601"/>
            <a:ext cx="5113146" cy="3768319"/>
          </a:xfrm>
          <a:prstGeom prst="rect">
            <a:avLst/>
          </a:prstGeom>
        </p:spPr>
      </p:pic>
    </p:spTree>
    <p:extLst>
      <p:ext uri="{BB962C8B-B14F-4D97-AF65-F5344CB8AC3E}">
        <p14:creationId xmlns:p14="http://schemas.microsoft.com/office/powerpoint/2010/main" val="40824357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36A9D16A-2BC4-4FB9-8F87-94AEB6EA0B5B}"/>
              </a:ext>
            </a:extLst>
          </p:cNvPr>
          <p:cNvPicPr>
            <a:picLocks noChangeAspect="1"/>
          </p:cNvPicPr>
          <p:nvPr/>
        </p:nvPicPr>
        <p:blipFill>
          <a:blip r:embed="rId2"/>
          <a:stretch>
            <a:fillRect/>
          </a:stretch>
        </p:blipFill>
        <p:spPr>
          <a:xfrm>
            <a:off x="0" y="93151"/>
            <a:ext cx="12192000" cy="6671698"/>
          </a:xfrm>
          <a:prstGeom prst="rect">
            <a:avLst/>
          </a:prstGeom>
        </p:spPr>
      </p:pic>
    </p:spTree>
    <p:extLst>
      <p:ext uri="{BB962C8B-B14F-4D97-AF65-F5344CB8AC3E}">
        <p14:creationId xmlns:p14="http://schemas.microsoft.com/office/powerpoint/2010/main" val="85023298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8587956A-5EF2-4CBA-82FC-375CA0C76DFC}"/>
              </a:ext>
            </a:extLst>
          </p:cNvPr>
          <p:cNvPicPr>
            <a:picLocks noChangeAspect="1"/>
          </p:cNvPicPr>
          <p:nvPr/>
        </p:nvPicPr>
        <p:blipFill>
          <a:blip r:embed="rId2"/>
          <a:stretch>
            <a:fillRect/>
          </a:stretch>
        </p:blipFill>
        <p:spPr>
          <a:xfrm>
            <a:off x="1669670" y="2534918"/>
            <a:ext cx="7894090" cy="2520315"/>
          </a:xfrm>
          <a:prstGeom prst="rect">
            <a:avLst/>
          </a:prstGeom>
        </p:spPr>
      </p:pic>
    </p:spTree>
    <p:extLst>
      <p:ext uri="{BB962C8B-B14F-4D97-AF65-F5344CB8AC3E}">
        <p14:creationId xmlns:p14="http://schemas.microsoft.com/office/powerpoint/2010/main" val="244461435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E595C045-7CC5-4B9D-A73B-AD4AE0997C69}"/>
              </a:ext>
            </a:extLst>
          </p:cNvPr>
          <p:cNvPicPr>
            <a:picLocks noChangeAspect="1"/>
          </p:cNvPicPr>
          <p:nvPr/>
        </p:nvPicPr>
        <p:blipFill>
          <a:blip r:embed="rId2"/>
          <a:stretch>
            <a:fillRect/>
          </a:stretch>
        </p:blipFill>
        <p:spPr>
          <a:xfrm>
            <a:off x="349302" y="900332"/>
            <a:ext cx="11010234" cy="5289453"/>
          </a:xfrm>
          <a:prstGeom prst="rect">
            <a:avLst/>
          </a:prstGeom>
        </p:spPr>
      </p:pic>
    </p:spTree>
    <p:extLst>
      <p:ext uri="{BB962C8B-B14F-4D97-AF65-F5344CB8AC3E}">
        <p14:creationId xmlns:p14="http://schemas.microsoft.com/office/powerpoint/2010/main" val="321573670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3392BB-8184-4963-9ECB-2AA522230C10}"/>
              </a:ext>
            </a:extLst>
          </p:cNvPr>
          <p:cNvSpPr>
            <a:spLocks noGrp="1"/>
          </p:cNvSpPr>
          <p:nvPr>
            <p:ph type="title"/>
          </p:nvPr>
        </p:nvSpPr>
        <p:spPr/>
        <p:txBody>
          <a:bodyPr/>
          <a:lstStyle/>
          <a:p>
            <a:r>
              <a:rPr lang="en-US" dirty="0"/>
              <a:t>Possible	</a:t>
            </a:r>
          </a:p>
        </p:txBody>
      </p:sp>
      <p:sp>
        <p:nvSpPr>
          <p:cNvPr id="3" name="Content Placeholder 2">
            <a:extLst>
              <a:ext uri="{FF2B5EF4-FFF2-40B4-BE49-F238E27FC236}">
                <a16:creationId xmlns:a16="http://schemas.microsoft.com/office/drawing/2014/main" id="{E129F984-38BF-44E2-BA73-D2A24913872D}"/>
              </a:ext>
            </a:extLst>
          </p:cNvPr>
          <p:cNvSpPr>
            <a:spLocks noGrp="1"/>
          </p:cNvSpPr>
          <p:nvPr>
            <p:ph idx="1"/>
          </p:nvPr>
        </p:nvSpPr>
        <p:spPr/>
        <p:txBody>
          <a:bodyPr/>
          <a:lstStyle/>
          <a:p>
            <a:r>
              <a:rPr lang="en-US" dirty="0"/>
              <a:t>SNOMED modifier term</a:t>
            </a:r>
          </a:p>
        </p:txBody>
      </p:sp>
      <p:pic>
        <p:nvPicPr>
          <p:cNvPr id="4" name="Picture 3">
            <a:extLst>
              <a:ext uri="{FF2B5EF4-FFF2-40B4-BE49-F238E27FC236}">
                <a16:creationId xmlns:a16="http://schemas.microsoft.com/office/drawing/2014/main" id="{FB75E932-5244-4859-85F0-172F4F560259}"/>
              </a:ext>
            </a:extLst>
          </p:cNvPr>
          <p:cNvPicPr>
            <a:picLocks noChangeAspect="1"/>
          </p:cNvPicPr>
          <p:nvPr/>
        </p:nvPicPr>
        <p:blipFill>
          <a:blip r:embed="rId2"/>
          <a:stretch>
            <a:fillRect/>
          </a:stretch>
        </p:blipFill>
        <p:spPr>
          <a:xfrm>
            <a:off x="1884982" y="2746809"/>
            <a:ext cx="4772879" cy="3430154"/>
          </a:xfrm>
          <a:prstGeom prst="rect">
            <a:avLst/>
          </a:prstGeom>
        </p:spPr>
      </p:pic>
    </p:spTree>
    <p:extLst>
      <p:ext uri="{BB962C8B-B14F-4D97-AF65-F5344CB8AC3E}">
        <p14:creationId xmlns:p14="http://schemas.microsoft.com/office/powerpoint/2010/main" val="293856998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a:extLst>
              <a:ext uri="{FF2B5EF4-FFF2-40B4-BE49-F238E27FC236}">
                <a16:creationId xmlns:a16="http://schemas.microsoft.com/office/drawing/2014/main" id="{00000000-0008-0000-0100-000002000000}"/>
              </a:ext>
            </a:extLst>
          </p:cNvPr>
          <p:cNvGraphicFramePr>
            <a:graphicFrameLocks/>
          </p:cNvGraphicFramePr>
          <p:nvPr>
            <p:extLst>
              <p:ext uri="{D42A27DB-BD31-4B8C-83A1-F6EECF244321}">
                <p14:modId xmlns:p14="http://schemas.microsoft.com/office/powerpoint/2010/main" val="2225992884"/>
              </p:ext>
            </p:extLst>
          </p:nvPr>
        </p:nvGraphicFramePr>
        <p:xfrm>
          <a:off x="1303867" y="897467"/>
          <a:ext cx="9279466" cy="545253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20955121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a:extLst>
              <a:ext uri="{FF2B5EF4-FFF2-40B4-BE49-F238E27FC236}">
                <a16:creationId xmlns:a16="http://schemas.microsoft.com/office/drawing/2014/main" id="{00000000-0008-0000-0200-000002000000}"/>
              </a:ext>
            </a:extLst>
          </p:cNvPr>
          <p:cNvGraphicFramePr>
            <a:graphicFrameLocks/>
          </p:cNvGraphicFramePr>
          <p:nvPr>
            <p:extLst>
              <p:ext uri="{D42A27DB-BD31-4B8C-83A1-F6EECF244321}">
                <p14:modId xmlns:p14="http://schemas.microsoft.com/office/powerpoint/2010/main" val="1716910565"/>
              </p:ext>
            </p:extLst>
          </p:nvPr>
        </p:nvGraphicFramePr>
        <p:xfrm>
          <a:off x="1642533" y="1016001"/>
          <a:ext cx="9313334" cy="504613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02389659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ACBB34-1EFA-4AAB-8667-5D3B0EF43628}"/>
              </a:ext>
            </a:extLst>
          </p:cNvPr>
          <p:cNvSpPr>
            <a:spLocks noGrp="1"/>
          </p:cNvSpPr>
          <p:nvPr>
            <p:ph type="title"/>
          </p:nvPr>
        </p:nvSpPr>
        <p:spPr/>
        <p:txBody>
          <a:bodyPr/>
          <a:lstStyle/>
          <a:p>
            <a:r>
              <a:rPr lang="en-US" dirty="0"/>
              <a:t>Discussion and next survey</a:t>
            </a:r>
          </a:p>
        </p:txBody>
      </p:sp>
      <p:sp>
        <p:nvSpPr>
          <p:cNvPr id="3" name="Content Placeholder 2">
            <a:extLst>
              <a:ext uri="{FF2B5EF4-FFF2-40B4-BE49-F238E27FC236}">
                <a16:creationId xmlns:a16="http://schemas.microsoft.com/office/drawing/2014/main" id="{10DE6B79-D3CB-4E5F-B9D1-C81B9687AA4C}"/>
              </a:ext>
            </a:extLst>
          </p:cNvPr>
          <p:cNvSpPr>
            <a:spLocks noGrp="1"/>
          </p:cNvSpPr>
          <p:nvPr>
            <p:ph idx="1"/>
          </p:nvPr>
        </p:nvSpPr>
        <p:spPr/>
        <p:txBody>
          <a:bodyPr/>
          <a:lstStyle/>
          <a:p>
            <a:r>
              <a:rPr lang="en-US" dirty="0"/>
              <a:t>We will continue to discuss the modifier terms</a:t>
            </a:r>
          </a:p>
          <a:p>
            <a:r>
              <a:rPr lang="en-US" dirty="0"/>
              <a:t>We will continue to engage ACMG, AMP, ClinGen, </a:t>
            </a:r>
            <a:r>
              <a:rPr lang="en-US" dirty="0" err="1"/>
              <a:t>etc</a:t>
            </a:r>
            <a:r>
              <a:rPr lang="en-US" dirty="0"/>
              <a:t> to establish terms acceptable to the genomics community.</a:t>
            </a:r>
          </a:p>
          <a:p>
            <a:endParaRPr lang="en-US" dirty="0"/>
          </a:p>
        </p:txBody>
      </p:sp>
    </p:spTree>
    <p:extLst>
      <p:ext uri="{BB962C8B-B14F-4D97-AF65-F5344CB8AC3E}">
        <p14:creationId xmlns:p14="http://schemas.microsoft.com/office/powerpoint/2010/main" val="34371206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A8051E-9C77-4D45-8A68-E3CF4404796C}"/>
              </a:ext>
            </a:extLst>
          </p:cNvPr>
          <p:cNvSpPr>
            <a:spLocks noGrp="1"/>
          </p:cNvSpPr>
          <p:nvPr>
            <p:ph type="title"/>
          </p:nvPr>
        </p:nvSpPr>
        <p:spPr>
          <a:xfrm>
            <a:off x="401155" y="-111610"/>
            <a:ext cx="10515600" cy="1325563"/>
          </a:xfrm>
        </p:spPr>
        <p:txBody>
          <a:bodyPr/>
          <a:lstStyle/>
          <a:p>
            <a:r>
              <a:rPr lang="en-US" dirty="0"/>
              <a:t>G6PD/rasburicase update</a:t>
            </a:r>
          </a:p>
        </p:txBody>
      </p:sp>
      <p:grpSp>
        <p:nvGrpSpPr>
          <p:cNvPr id="31" name="Group 30">
            <a:extLst>
              <a:ext uri="{FF2B5EF4-FFF2-40B4-BE49-F238E27FC236}">
                <a16:creationId xmlns:a16="http://schemas.microsoft.com/office/drawing/2014/main" id="{61D18516-5F14-409B-ACA2-D962626AEE52}"/>
              </a:ext>
            </a:extLst>
          </p:cNvPr>
          <p:cNvGrpSpPr/>
          <p:nvPr/>
        </p:nvGrpSpPr>
        <p:grpSpPr>
          <a:xfrm>
            <a:off x="-71649" y="1049144"/>
            <a:ext cx="12263649" cy="5363406"/>
            <a:chOff x="-71649" y="388744"/>
            <a:chExt cx="12263649" cy="5363406"/>
          </a:xfrm>
        </p:grpSpPr>
        <p:sp>
          <p:nvSpPr>
            <p:cNvPr id="32" name="TextBox 31">
              <a:extLst>
                <a:ext uri="{FF2B5EF4-FFF2-40B4-BE49-F238E27FC236}">
                  <a16:creationId xmlns:a16="http://schemas.microsoft.com/office/drawing/2014/main" id="{34B12A04-4717-4990-A65E-D680612C33BB}"/>
                </a:ext>
              </a:extLst>
            </p:cNvPr>
            <p:cNvSpPr txBox="1"/>
            <p:nvPr/>
          </p:nvSpPr>
          <p:spPr>
            <a:xfrm>
              <a:off x="-71649" y="1948967"/>
              <a:ext cx="6237027" cy="646331"/>
            </a:xfrm>
            <a:prstGeom prst="rect">
              <a:avLst/>
            </a:prstGeom>
            <a:noFill/>
          </p:spPr>
          <p:txBody>
            <a:bodyPr wrap="square" rtlCol="0">
              <a:spAutoFit/>
            </a:bodyPr>
            <a:lstStyle/>
            <a:p>
              <a:pPr algn="ctr"/>
              <a:r>
                <a:rPr lang="en-US" dirty="0"/>
                <a:t>Is the drug deemed “safe” in G6PD deficiency by all the references in Table S6?</a:t>
              </a:r>
            </a:p>
          </p:txBody>
        </p:sp>
        <p:grpSp>
          <p:nvGrpSpPr>
            <p:cNvPr id="33" name="Group 32">
              <a:extLst>
                <a:ext uri="{FF2B5EF4-FFF2-40B4-BE49-F238E27FC236}">
                  <a16:creationId xmlns:a16="http://schemas.microsoft.com/office/drawing/2014/main" id="{05E60CF3-43A2-4A95-85F6-E7BB168E6C19}"/>
                </a:ext>
              </a:extLst>
            </p:cNvPr>
            <p:cNvGrpSpPr/>
            <p:nvPr/>
          </p:nvGrpSpPr>
          <p:grpSpPr>
            <a:xfrm>
              <a:off x="1012845" y="388744"/>
              <a:ext cx="11179155" cy="5363406"/>
              <a:chOff x="1012845" y="388744"/>
              <a:chExt cx="11179155" cy="5363406"/>
            </a:xfrm>
          </p:grpSpPr>
          <p:sp>
            <p:nvSpPr>
              <p:cNvPr id="34" name="TextBox 33">
                <a:extLst>
                  <a:ext uri="{FF2B5EF4-FFF2-40B4-BE49-F238E27FC236}">
                    <a16:creationId xmlns:a16="http://schemas.microsoft.com/office/drawing/2014/main" id="{06DBD27B-E603-44BB-B0D7-65B4374BB8D9}"/>
                  </a:ext>
                </a:extLst>
              </p:cNvPr>
              <p:cNvSpPr txBox="1"/>
              <p:nvPr/>
            </p:nvSpPr>
            <p:spPr>
              <a:xfrm>
                <a:off x="3736076" y="388744"/>
                <a:ext cx="5650173" cy="369332"/>
              </a:xfrm>
              <a:prstGeom prst="rect">
                <a:avLst/>
              </a:prstGeom>
              <a:noFill/>
            </p:spPr>
            <p:txBody>
              <a:bodyPr wrap="square" rtlCol="0">
                <a:spAutoFit/>
              </a:bodyPr>
              <a:lstStyle/>
              <a:p>
                <a:r>
                  <a:rPr lang="en-US" dirty="0"/>
                  <a:t>Is the drug listed in Supplemental Table S6?</a:t>
                </a:r>
              </a:p>
            </p:txBody>
          </p:sp>
          <p:cxnSp>
            <p:nvCxnSpPr>
              <p:cNvPr id="35" name="Straight Arrow Connector 34">
                <a:extLst>
                  <a:ext uri="{FF2B5EF4-FFF2-40B4-BE49-F238E27FC236}">
                    <a16:creationId xmlns:a16="http://schemas.microsoft.com/office/drawing/2014/main" id="{F5906866-5905-4E91-A75B-D28D430E3676}"/>
                  </a:ext>
                </a:extLst>
              </p:cNvPr>
              <p:cNvCxnSpPr/>
              <p:nvPr/>
            </p:nvCxnSpPr>
            <p:spPr>
              <a:xfrm flipH="1">
                <a:off x="1639504" y="2667086"/>
                <a:ext cx="1398896" cy="100681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6" name="Straight Arrow Connector 35">
                <a:extLst>
                  <a:ext uri="{FF2B5EF4-FFF2-40B4-BE49-F238E27FC236}">
                    <a16:creationId xmlns:a16="http://schemas.microsoft.com/office/drawing/2014/main" id="{28083660-E03C-4021-B637-A482BFBD7166}"/>
                  </a:ext>
                </a:extLst>
              </p:cNvPr>
              <p:cNvCxnSpPr/>
              <p:nvPr/>
            </p:nvCxnSpPr>
            <p:spPr>
              <a:xfrm>
                <a:off x="3038400" y="2677617"/>
                <a:ext cx="1499549" cy="106806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7" name="TextBox 36">
                <a:extLst>
                  <a:ext uri="{FF2B5EF4-FFF2-40B4-BE49-F238E27FC236}">
                    <a16:creationId xmlns:a16="http://schemas.microsoft.com/office/drawing/2014/main" id="{A4F5E2AA-2649-445A-90F3-7E16E253CB35}"/>
                  </a:ext>
                </a:extLst>
              </p:cNvPr>
              <p:cNvSpPr txBox="1"/>
              <p:nvPr/>
            </p:nvSpPr>
            <p:spPr>
              <a:xfrm>
                <a:off x="1012845" y="3830304"/>
                <a:ext cx="1253318" cy="369332"/>
              </a:xfrm>
              <a:prstGeom prst="rect">
                <a:avLst/>
              </a:prstGeom>
              <a:noFill/>
            </p:spPr>
            <p:txBody>
              <a:bodyPr wrap="square" rtlCol="0">
                <a:spAutoFit/>
              </a:bodyPr>
              <a:lstStyle/>
              <a:p>
                <a:r>
                  <a:rPr lang="en-US" dirty="0"/>
                  <a:t>Exclude</a:t>
                </a:r>
              </a:p>
            </p:txBody>
          </p:sp>
          <p:sp>
            <p:nvSpPr>
              <p:cNvPr id="38" name="TextBox 37">
                <a:extLst>
                  <a:ext uri="{FF2B5EF4-FFF2-40B4-BE49-F238E27FC236}">
                    <a16:creationId xmlns:a16="http://schemas.microsoft.com/office/drawing/2014/main" id="{09EBD74E-4F93-4EC8-9B53-1D23CA43858C}"/>
                  </a:ext>
                </a:extLst>
              </p:cNvPr>
              <p:cNvSpPr txBox="1"/>
              <p:nvPr/>
            </p:nvSpPr>
            <p:spPr>
              <a:xfrm>
                <a:off x="1650309" y="2823487"/>
                <a:ext cx="1253318" cy="369332"/>
              </a:xfrm>
              <a:prstGeom prst="rect">
                <a:avLst/>
              </a:prstGeom>
              <a:noFill/>
            </p:spPr>
            <p:txBody>
              <a:bodyPr wrap="square" rtlCol="0">
                <a:spAutoFit/>
              </a:bodyPr>
              <a:lstStyle/>
              <a:p>
                <a:r>
                  <a:rPr lang="en-US" dirty="0"/>
                  <a:t>YES</a:t>
                </a:r>
              </a:p>
            </p:txBody>
          </p:sp>
          <p:sp>
            <p:nvSpPr>
              <p:cNvPr id="39" name="TextBox 38">
                <a:extLst>
                  <a:ext uri="{FF2B5EF4-FFF2-40B4-BE49-F238E27FC236}">
                    <a16:creationId xmlns:a16="http://schemas.microsoft.com/office/drawing/2014/main" id="{E2F748F1-5A2F-4D1A-8174-F16E3ACA1484}"/>
                  </a:ext>
                </a:extLst>
              </p:cNvPr>
              <p:cNvSpPr txBox="1"/>
              <p:nvPr/>
            </p:nvSpPr>
            <p:spPr>
              <a:xfrm>
                <a:off x="3911290" y="2831448"/>
                <a:ext cx="1253318" cy="369332"/>
              </a:xfrm>
              <a:prstGeom prst="rect">
                <a:avLst/>
              </a:prstGeom>
              <a:noFill/>
            </p:spPr>
            <p:txBody>
              <a:bodyPr wrap="square" rtlCol="0">
                <a:spAutoFit/>
              </a:bodyPr>
              <a:lstStyle/>
              <a:p>
                <a:r>
                  <a:rPr lang="en-US" dirty="0"/>
                  <a:t>NO</a:t>
                </a:r>
              </a:p>
            </p:txBody>
          </p:sp>
          <p:sp>
            <p:nvSpPr>
              <p:cNvPr id="40" name="TextBox 39">
                <a:extLst>
                  <a:ext uri="{FF2B5EF4-FFF2-40B4-BE49-F238E27FC236}">
                    <a16:creationId xmlns:a16="http://schemas.microsoft.com/office/drawing/2014/main" id="{B1BD3678-DCFD-4C49-B720-E67585099D7D}"/>
                  </a:ext>
                </a:extLst>
              </p:cNvPr>
              <p:cNvSpPr txBox="1"/>
              <p:nvPr/>
            </p:nvSpPr>
            <p:spPr>
              <a:xfrm>
                <a:off x="2903627" y="3822595"/>
                <a:ext cx="6237027" cy="369332"/>
              </a:xfrm>
              <a:prstGeom prst="rect">
                <a:avLst/>
              </a:prstGeom>
              <a:noFill/>
            </p:spPr>
            <p:txBody>
              <a:bodyPr wrap="square" rtlCol="0">
                <a:spAutoFit/>
              </a:bodyPr>
              <a:lstStyle/>
              <a:p>
                <a:r>
                  <a:rPr lang="en-US" dirty="0"/>
                  <a:t>Is the drug used in clinical practice today?</a:t>
                </a:r>
              </a:p>
            </p:txBody>
          </p:sp>
          <p:cxnSp>
            <p:nvCxnSpPr>
              <p:cNvPr id="41" name="Straight Arrow Connector 40">
                <a:extLst>
                  <a:ext uri="{FF2B5EF4-FFF2-40B4-BE49-F238E27FC236}">
                    <a16:creationId xmlns:a16="http://schemas.microsoft.com/office/drawing/2014/main" id="{7F0A5E6D-38AE-4F39-B569-9ECA9F1A7C82}"/>
                  </a:ext>
                </a:extLst>
              </p:cNvPr>
              <p:cNvCxnSpPr/>
              <p:nvPr/>
            </p:nvCxnSpPr>
            <p:spPr>
              <a:xfrm flipH="1">
                <a:off x="4468506" y="757780"/>
                <a:ext cx="1398896" cy="100681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2" name="Straight Arrow Connector 41">
                <a:extLst>
                  <a:ext uri="{FF2B5EF4-FFF2-40B4-BE49-F238E27FC236}">
                    <a16:creationId xmlns:a16="http://schemas.microsoft.com/office/drawing/2014/main" id="{D95F925E-1279-4C99-8B75-BFE16B1D6D3A}"/>
                  </a:ext>
                </a:extLst>
              </p:cNvPr>
              <p:cNvCxnSpPr/>
              <p:nvPr/>
            </p:nvCxnSpPr>
            <p:spPr>
              <a:xfrm>
                <a:off x="5867402" y="757780"/>
                <a:ext cx="1419368" cy="100681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3" name="TextBox 42">
                <a:extLst>
                  <a:ext uri="{FF2B5EF4-FFF2-40B4-BE49-F238E27FC236}">
                    <a16:creationId xmlns:a16="http://schemas.microsoft.com/office/drawing/2014/main" id="{E6FA393E-1E35-41A9-91B6-411BBF76CBF4}"/>
                  </a:ext>
                </a:extLst>
              </p:cNvPr>
              <p:cNvSpPr txBox="1"/>
              <p:nvPr/>
            </p:nvSpPr>
            <p:spPr>
              <a:xfrm>
                <a:off x="4506607" y="903650"/>
                <a:ext cx="1253318" cy="369332"/>
              </a:xfrm>
              <a:prstGeom prst="rect">
                <a:avLst/>
              </a:prstGeom>
              <a:noFill/>
            </p:spPr>
            <p:txBody>
              <a:bodyPr wrap="square" rtlCol="0">
                <a:spAutoFit/>
              </a:bodyPr>
              <a:lstStyle/>
              <a:p>
                <a:r>
                  <a:rPr lang="en-US" dirty="0"/>
                  <a:t>YES</a:t>
                </a:r>
              </a:p>
            </p:txBody>
          </p:sp>
          <p:sp>
            <p:nvSpPr>
              <p:cNvPr id="44" name="TextBox 43">
                <a:extLst>
                  <a:ext uri="{FF2B5EF4-FFF2-40B4-BE49-F238E27FC236}">
                    <a16:creationId xmlns:a16="http://schemas.microsoft.com/office/drawing/2014/main" id="{6542A657-6301-4786-9FA4-7B2B5015E8D4}"/>
                  </a:ext>
                </a:extLst>
              </p:cNvPr>
              <p:cNvSpPr txBox="1"/>
              <p:nvPr/>
            </p:nvSpPr>
            <p:spPr>
              <a:xfrm>
                <a:off x="6767588" y="911611"/>
                <a:ext cx="1253318" cy="369332"/>
              </a:xfrm>
              <a:prstGeom prst="rect">
                <a:avLst/>
              </a:prstGeom>
              <a:noFill/>
            </p:spPr>
            <p:txBody>
              <a:bodyPr wrap="square" rtlCol="0">
                <a:spAutoFit/>
              </a:bodyPr>
              <a:lstStyle/>
              <a:p>
                <a:r>
                  <a:rPr lang="en-US" dirty="0"/>
                  <a:t>NO</a:t>
                </a:r>
              </a:p>
            </p:txBody>
          </p:sp>
          <p:cxnSp>
            <p:nvCxnSpPr>
              <p:cNvPr id="45" name="Straight Arrow Connector 44">
                <a:extLst>
                  <a:ext uri="{FF2B5EF4-FFF2-40B4-BE49-F238E27FC236}">
                    <a16:creationId xmlns:a16="http://schemas.microsoft.com/office/drawing/2014/main" id="{F640374D-2A37-4A01-9DC0-4FD946757424}"/>
                  </a:ext>
                </a:extLst>
              </p:cNvPr>
              <p:cNvCxnSpPr/>
              <p:nvPr/>
            </p:nvCxnSpPr>
            <p:spPr>
              <a:xfrm flipH="1">
                <a:off x="3549624" y="4255923"/>
                <a:ext cx="1398896" cy="100681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6" name="Straight Arrow Connector 45">
                <a:extLst>
                  <a:ext uri="{FF2B5EF4-FFF2-40B4-BE49-F238E27FC236}">
                    <a16:creationId xmlns:a16="http://schemas.microsoft.com/office/drawing/2014/main" id="{C3CB7215-2373-40EE-9CE9-516C677B2B6E}"/>
                  </a:ext>
                </a:extLst>
              </p:cNvPr>
              <p:cNvCxnSpPr/>
              <p:nvPr/>
            </p:nvCxnSpPr>
            <p:spPr>
              <a:xfrm>
                <a:off x="4948520" y="4266454"/>
                <a:ext cx="1499549" cy="106806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7" name="TextBox 46">
                <a:extLst>
                  <a:ext uri="{FF2B5EF4-FFF2-40B4-BE49-F238E27FC236}">
                    <a16:creationId xmlns:a16="http://schemas.microsoft.com/office/drawing/2014/main" id="{1A95D73D-8575-4419-91BA-AD4792996B52}"/>
                  </a:ext>
                </a:extLst>
              </p:cNvPr>
              <p:cNvSpPr txBox="1"/>
              <p:nvPr/>
            </p:nvSpPr>
            <p:spPr>
              <a:xfrm>
                <a:off x="3560429" y="4412324"/>
                <a:ext cx="1253318" cy="369332"/>
              </a:xfrm>
              <a:prstGeom prst="rect">
                <a:avLst/>
              </a:prstGeom>
              <a:noFill/>
            </p:spPr>
            <p:txBody>
              <a:bodyPr wrap="square" rtlCol="0">
                <a:spAutoFit/>
              </a:bodyPr>
              <a:lstStyle/>
              <a:p>
                <a:r>
                  <a:rPr lang="en-US" dirty="0"/>
                  <a:t>YES</a:t>
                </a:r>
              </a:p>
            </p:txBody>
          </p:sp>
          <p:sp>
            <p:nvSpPr>
              <p:cNvPr id="48" name="TextBox 47">
                <a:extLst>
                  <a:ext uri="{FF2B5EF4-FFF2-40B4-BE49-F238E27FC236}">
                    <a16:creationId xmlns:a16="http://schemas.microsoft.com/office/drawing/2014/main" id="{EBC0306F-3052-4CEC-9E3B-B4D2CEDD1DB4}"/>
                  </a:ext>
                </a:extLst>
              </p:cNvPr>
              <p:cNvSpPr txBox="1"/>
              <p:nvPr/>
            </p:nvSpPr>
            <p:spPr>
              <a:xfrm>
                <a:off x="5821410" y="4420285"/>
                <a:ext cx="1253318" cy="369332"/>
              </a:xfrm>
              <a:prstGeom prst="rect">
                <a:avLst/>
              </a:prstGeom>
              <a:noFill/>
            </p:spPr>
            <p:txBody>
              <a:bodyPr wrap="square" rtlCol="0">
                <a:spAutoFit/>
              </a:bodyPr>
              <a:lstStyle/>
              <a:p>
                <a:r>
                  <a:rPr lang="en-US" dirty="0"/>
                  <a:t>NO</a:t>
                </a:r>
              </a:p>
            </p:txBody>
          </p:sp>
          <p:sp>
            <p:nvSpPr>
              <p:cNvPr id="49" name="TextBox 48">
                <a:extLst>
                  <a:ext uri="{FF2B5EF4-FFF2-40B4-BE49-F238E27FC236}">
                    <a16:creationId xmlns:a16="http://schemas.microsoft.com/office/drawing/2014/main" id="{DD93DE12-D3C0-4D7D-BA81-9531BE0AA286}"/>
                  </a:ext>
                </a:extLst>
              </p:cNvPr>
              <p:cNvSpPr txBox="1"/>
              <p:nvPr/>
            </p:nvSpPr>
            <p:spPr>
              <a:xfrm>
                <a:off x="6165378" y="5382818"/>
                <a:ext cx="1253318" cy="369332"/>
              </a:xfrm>
              <a:prstGeom prst="rect">
                <a:avLst/>
              </a:prstGeom>
              <a:noFill/>
            </p:spPr>
            <p:txBody>
              <a:bodyPr wrap="square" rtlCol="0">
                <a:spAutoFit/>
              </a:bodyPr>
              <a:lstStyle/>
              <a:p>
                <a:r>
                  <a:rPr lang="en-US" dirty="0"/>
                  <a:t>Exclude</a:t>
                </a:r>
              </a:p>
            </p:txBody>
          </p:sp>
          <p:sp>
            <p:nvSpPr>
              <p:cNvPr id="50" name="TextBox 49">
                <a:extLst>
                  <a:ext uri="{FF2B5EF4-FFF2-40B4-BE49-F238E27FC236}">
                    <a16:creationId xmlns:a16="http://schemas.microsoft.com/office/drawing/2014/main" id="{96081ABF-1EE6-49A3-B8A6-5409FE9407EC}"/>
                  </a:ext>
                </a:extLst>
              </p:cNvPr>
              <p:cNvSpPr txBox="1"/>
              <p:nvPr/>
            </p:nvSpPr>
            <p:spPr>
              <a:xfrm>
                <a:off x="2951396" y="5382818"/>
                <a:ext cx="1253318" cy="369332"/>
              </a:xfrm>
              <a:prstGeom prst="rect">
                <a:avLst/>
              </a:prstGeom>
              <a:noFill/>
            </p:spPr>
            <p:txBody>
              <a:bodyPr wrap="square" rtlCol="0">
                <a:spAutoFit/>
              </a:bodyPr>
              <a:lstStyle/>
              <a:p>
                <a:r>
                  <a:rPr lang="en-US" dirty="0"/>
                  <a:t>Include</a:t>
                </a:r>
              </a:p>
            </p:txBody>
          </p:sp>
          <p:sp>
            <p:nvSpPr>
              <p:cNvPr id="51" name="TextBox 50">
                <a:extLst>
                  <a:ext uri="{FF2B5EF4-FFF2-40B4-BE49-F238E27FC236}">
                    <a16:creationId xmlns:a16="http://schemas.microsoft.com/office/drawing/2014/main" id="{06DB66BE-3D95-44A0-9C14-5604384B8935}"/>
                  </a:ext>
                </a:extLst>
              </p:cNvPr>
              <p:cNvSpPr txBox="1"/>
              <p:nvPr/>
            </p:nvSpPr>
            <p:spPr>
              <a:xfrm>
                <a:off x="5927111" y="1935113"/>
                <a:ext cx="5804671" cy="646331"/>
              </a:xfrm>
              <a:prstGeom prst="rect">
                <a:avLst/>
              </a:prstGeom>
              <a:noFill/>
            </p:spPr>
            <p:txBody>
              <a:bodyPr wrap="square" rtlCol="0">
                <a:spAutoFit/>
              </a:bodyPr>
              <a:lstStyle/>
              <a:p>
                <a:pPr algn="ctr"/>
                <a:r>
                  <a:rPr lang="en-US" dirty="0"/>
                  <a:t>Is there a warning regarding G6PD deficiency on the drug label by FDA or another regulatory agency?</a:t>
                </a:r>
              </a:p>
            </p:txBody>
          </p:sp>
          <p:cxnSp>
            <p:nvCxnSpPr>
              <p:cNvPr id="52" name="Straight Arrow Connector 51">
                <a:extLst>
                  <a:ext uri="{FF2B5EF4-FFF2-40B4-BE49-F238E27FC236}">
                    <a16:creationId xmlns:a16="http://schemas.microsoft.com/office/drawing/2014/main" id="{052526CD-8EA9-432B-AD18-1C6F49AA6DAC}"/>
                  </a:ext>
                </a:extLst>
              </p:cNvPr>
              <p:cNvCxnSpPr/>
              <p:nvPr/>
            </p:nvCxnSpPr>
            <p:spPr>
              <a:xfrm flipH="1">
                <a:off x="8322292" y="2701920"/>
                <a:ext cx="1398896" cy="100681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3" name="Straight Arrow Connector 52">
                <a:extLst>
                  <a:ext uri="{FF2B5EF4-FFF2-40B4-BE49-F238E27FC236}">
                    <a16:creationId xmlns:a16="http://schemas.microsoft.com/office/drawing/2014/main" id="{8C1CF0E3-1611-4EB8-B327-D256A33304AB}"/>
                  </a:ext>
                </a:extLst>
              </p:cNvPr>
              <p:cNvCxnSpPr/>
              <p:nvPr/>
            </p:nvCxnSpPr>
            <p:spPr>
              <a:xfrm>
                <a:off x="9721188" y="2712451"/>
                <a:ext cx="1499549" cy="106806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54" name="TextBox 53">
                <a:extLst>
                  <a:ext uri="{FF2B5EF4-FFF2-40B4-BE49-F238E27FC236}">
                    <a16:creationId xmlns:a16="http://schemas.microsoft.com/office/drawing/2014/main" id="{332DBF1F-9092-448C-ABE7-DBE1A5589D53}"/>
                  </a:ext>
                </a:extLst>
              </p:cNvPr>
              <p:cNvSpPr txBox="1"/>
              <p:nvPr/>
            </p:nvSpPr>
            <p:spPr>
              <a:xfrm>
                <a:off x="7695633" y="3808741"/>
                <a:ext cx="1253318" cy="369332"/>
              </a:xfrm>
              <a:prstGeom prst="rect">
                <a:avLst/>
              </a:prstGeom>
              <a:noFill/>
            </p:spPr>
            <p:txBody>
              <a:bodyPr wrap="square" rtlCol="0">
                <a:spAutoFit/>
              </a:bodyPr>
              <a:lstStyle/>
              <a:p>
                <a:r>
                  <a:rPr lang="en-US" dirty="0"/>
                  <a:t>Include</a:t>
                </a:r>
              </a:p>
            </p:txBody>
          </p:sp>
          <p:sp>
            <p:nvSpPr>
              <p:cNvPr id="55" name="TextBox 54">
                <a:extLst>
                  <a:ext uri="{FF2B5EF4-FFF2-40B4-BE49-F238E27FC236}">
                    <a16:creationId xmlns:a16="http://schemas.microsoft.com/office/drawing/2014/main" id="{243AD006-C9C7-4B68-B7AD-B7E7AB9B243F}"/>
                  </a:ext>
                </a:extLst>
              </p:cNvPr>
              <p:cNvSpPr txBox="1"/>
              <p:nvPr/>
            </p:nvSpPr>
            <p:spPr>
              <a:xfrm>
                <a:off x="8333097" y="2858321"/>
                <a:ext cx="1253318" cy="369332"/>
              </a:xfrm>
              <a:prstGeom prst="rect">
                <a:avLst/>
              </a:prstGeom>
              <a:noFill/>
            </p:spPr>
            <p:txBody>
              <a:bodyPr wrap="square" rtlCol="0">
                <a:spAutoFit/>
              </a:bodyPr>
              <a:lstStyle/>
              <a:p>
                <a:r>
                  <a:rPr lang="en-US" dirty="0"/>
                  <a:t>YES</a:t>
                </a:r>
              </a:p>
            </p:txBody>
          </p:sp>
          <p:sp>
            <p:nvSpPr>
              <p:cNvPr id="56" name="TextBox 55">
                <a:extLst>
                  <a:ext uri="{FF2B5EF4-FFF2-40B4-BE49-F238E27FC236}">
                    <a16:creationId xmlns:a16="http://schemas.microsoft.com/office/drawing/2014/main" id="{DD9690A2-EFD5-47EC-AA47-31DD7F970978}"/>
                  </a:ext>
                </a:extLst>
              </p:cNvPr>
              <p:cNvSpPr txBox="1"/>
              <p:nvPr/>
            </p:nvSpPr>
            <p:spPr>
              <a:xfrm>
                <a:off x="10594078" y="2866282"/>
                <a:ext cx="1253318" cy="369332"/>
              </a:xfrm>
              <a:prstGeom prst="rect">
                <a:avLst/>
              </a:prstGeom>
              <a:noFill/>
            </p:spPr>
            <p:txBody>
              <a:bodyPr wrap="square" rtlCol="0">
                <a:spAutoFit/>
              </a:bodyPr>
              <a:lstStyle/>
              <a:p>
                <a:r>
                  <a:rPr lang="en-US" dirty="0"/>
                  <a:t>NO</a:t>
                </a:r>
              </a:p>
            </p:txBody>
          </p:sp>
          <p:sp>
            <p:nvSpPr>
              <p:cNvPr id="57" name="TextBox 56">
                <a:extLst>
                  <a:ext uri="{FF2B5EF4-FFF2-40B4-BE49-F238E27FC236}">
                    <a16:creationId xmlns:a16="http://schemas.microsoft.com/office/drawing/2014/main" id="{920C9498-7A41-4AB4-8676-0C87C55AA188}"/>
                  </a:ext>
                </a:extLst>
              </p:cNvPr>
              <p:cNvSpPr txBox="1"/>
              <p:nvPr/>
            </p:nvSpPr>
            <p:spPr>
              <a:xfrm>
                <a:off x="10938682" y="3847841"/>
                <a:ext cx="1253318" cy="369332"/>
              </a:xfrm>
              <a:prstGeom prst="rect">
                <a:avLst/>
              </a:prstGeom>
              <a:noFill/>
            </p:spPr>
            <p:txBody>
              <a:bodyPr wrap="square" rtlCol="0">
                <a:spAutoFit/>
              </a:bodyPr>
              <a:lstStyle/>
              <a:p>
                <a:r>
                  <a:rPr lang="en-US" dirty="0"/>
                  <a:t>Exclude</a:t>
                </a:r>
              </a:p>
            </p:txBody>
          </p:sp>
        </p:grpSp>
      </p:grpSp>
    </p:spTree>
    <p:extLst>
      <p:ext uri="{BB962C8B-B14F-4D97-AF65-F5344CB8AC3E}">
        <p14:creationId xmlns:p14="http://schemas.microsoft.com/office/powerpoint/2010/main" val="12173292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D582A3-993C-43E1-B57B-FD2ED2ABD2EF}"/>
              </a:ext>
            </a:extLst>
          </p:cNvPr>
          <p:cNvSpPr>
            <a:spLocks noGrp="1"/>
          </p:cNvSpPr>
          <p:nvPr>
            <p:ph type="title"/>
          </p:nvPr>
        </p:nvSpPr>
        <p:spPr/>
        <p:txBody>
          <a:bodyPr/>
          <a:lstStyle/>
          <a:p>
            <a:r>
              <a:rPr lang="en-US" dirty="0"/>
              <a:t>Excel file</a:t>
            </a:r>
          </a:p>
        </p:txBody>
      </p:sp>
      <p:sp>
        <p:nvSpPr>
          <p:cNvPr id="3" name="Content Placeholder 2">
            <a:extLst>
              <a:ext uri="{FF2B5EF4-FFF2-40B4-BE49-F238E27FC236}">
                <a16:creationId xmlns:a16="http://schemas.microsoft.com/office/drawing/2014/main" id="{78C4B4F7-5D11-4FEC-A9D5-2F83BD8F8FC6}"/>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40651458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0AF3CD-0124-452E-8E51-96E60EC33079}"/>
              </a:ext>
            </a:extLst>
          </p:cNvPr>
          <p:cNvSpPr>
            <a:spLocks noGrp="1"/>
          </p:cNvSpPr>
          <p:nvPr>
            <p:ph type="title"/>
          </p:nvPr>
        </p:nvSpPr>
        <p:spPr/>
        <p:txBody>
          <a:bodyPr>
            <a:normAutofit/>
          </a:bodyPr>
          <a:lstStyle/>
          <a:p>
            <a:r>
              <a:rPr lang="en-US" dirty="0"/>
              <a:t>Assigning putative G6PD drugs to a risk category</a:t>
            </a:r>
          </a:p>
        </p:txBody>
      </p:sp>
      <p:graphicFrame>
        <p:nvGraphicFramePr>
          <p:cNvPr id="4" name="Content Placeholder 3">
            <a:extLst>
              <a:ext uri="{FF2B5EF4-FFF2-40B4-BE49-F238E27FC236}">
                <a16:creationId xmlns:a16="http://schemas.microsoft.com/office/drawing/2014/main" id="{FAC2A561-4745-4AB1-B92E-2D91426D5B91}"/>
              </a:ext>
            </a:extLst>
          </p:cNvPr>
          <p:cNvGraphicFramePr>
            <a:graphicFrameLocks noGrp="1"/>
          </p:cNvGraphicFramePr>
          <p:nvPr>
            <p:ph idx="1"/>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6664414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A2AB40-9445-4C30-8C2D-503CC2376EE8}"/>
              </a:ext>
            </a:extLst>
          </p:cNvPr>
          <p:cNvSpPr>
            <a:spLocks noGrp="1"/>
          </p:cNvSpPr>
          <p:nvPr>
            <p:ph type="ctrTitle"/>
          </p:nvPr>
        </p:nvSpPr>
        <p:spPr/>
        <p:txBody>
          <a:bodyPr/>
          <a:lstStyle/>
          <a:p>
            <a:r>
              <a:rPr lang="en-US" dirty="0"/>
              <a:t>Term Standardization Part 2</a:t>
            </a:r>
          </a:p>
        </p:txBody>
      </p:sp>
      <p:sp>
        <p:nvSpPr>
          <p:cNvPr id="3" name="Subtitle 2">
            <a:extLst>
              <a:ext uri="{FF2B5EF4-FFF2-40B4-BE49-F238E27FC236}">
                <a16:creationId xmlns:a16="http://schemas.microsoft.com/office/drawing/2014/main" id="{424399B8-1235-4F6F-A16E-6977E50B7D22}"/>
              </a:ext>
            </a:extLst>
          </p:cNvPr>
          <p:cNvSpPr>
            <a:spLocks noGrp="1"/>
          </p:cNvSpPr>
          <p:nvPr>
            <p:ph type="subTitle" idx="1"/>
          </p:nvPr>
        </p:nvSpPr>
        <p:spPr/>
        <p:txBody>
          <a:bodyPr/>
          <a:lstStyle/>
          <a:p>
            <a:r>
              <a:rPr lang="en-US" dirty="0"/>
              <a:t>5/6/2021</a:t>
            </a:r>
          </a:p>
        </p:txBody>
      </p:sp>
    </p:spTree>
    <p:extLst>
      <p:ext uri="{BB962C8B-B14F-4D97-AF65-F5344CB8AC3E}">
        <p14:creationId xmlns:p14="http://schemas.microsoft.com/office/powerpoint/2010/main" val="24457644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013D38-C430-435E-AA89-933F33B91CFD}"/>
              </a:ext>
            </a:extLst>
          </p:cNvPr>
          <p:cNvSpPr>
            <a:spLocks noGrp="1"/>
          </p:cNvSpPr>
          <p:nvPr>
            <p:ph type="title"/>
          </p:nvPr>
        </p:nvSpPr>
        <p:spPr/>
        <p:txBody>
          <a:bodyPr/>
          <a:lstStyle/>
          <a:p>
            <a:r>
              <a:rPr lang="en-US" dirty="0"/>
              <a:t>Term standardization Part 1</a:t>
            </a:r>
          </a:p>
        </p:txBody>
      </p:sp>
      <p:sp>
        <p:nvSpPr>
          <p:cNvPr id="3" name="Content Placeholder 2">
            <a:extLst>
              <a:ext uri="{FF2B5EF4-FFF2-40B4-BE49-F238E27FC236}">
                <a16:creationId xmlns:a16="http://schemas.microsoft.com/office/drawing/2014/main" id="{18BCDA9A-ADE9-497F-B1D3-BF41F0EF843C}"/>
              </a:ext>
            </a:extLst>
          </p:cNvPr>
          <p:cNvSpPr>
            <a:spLocks noGrp="1"/>
          </p:cNvSpPr>
          <p:nvPr>
            <p:ph idx="1"/>
          </p:nvPr>
        </p:nvSpPr>
        <p:spPr/>
        <p:txBody>
          <a:bodyPr>
            <a:normAutofit/>
          </a:bodyPr>
          <a:lstStyle/>
          <a:p>
            <a:r>
              <a:rPr lang="en-US" sz="4000" dirty="0"/>
              <a:t>Drug Metabolizing Enzymes (CYP enzymes, DPYD, TPMT)</a:t>
            </a:r>
          </a:p>
          <a:p>
            <a:r>
              <a:rPr lang="en-US" sz="4000" dirty="0"/>
              <a:t>Drug Transporters (SLCO1B1)</a:t>
            </a:r>
          </a:p>
          <a:p>
            <a:r>
              <a:rPr lang="en-US" sz="4000" dirty="0"/>
              <a:t>High risk alleles (HLA)</a:t>
            </a:r>
          </a:p>
        </p:txBody>
      </p:sp>
    </p:spTree>
    <p:extLst>
      <p:ext uri="{BB962C8B-B14F-4D97-AF65-F5344CB8AC3E}">
        <p14:creationId xmlns:p14="http://schemas.microsoft.com/office/powerpoint/2010/main" val="37814778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E3F72805-105E-4586-9CF5-1FE0C888EDB7}"/>
              </a:ext>
            </a:extLst>
          </p:cNvPr>
          <p:cNvPicPr>
            <a:picLocks noChangeAspect="1"/>
          </p:cNvPicPr>
          <p:nvPr/>
        </p:nvPicPr>
        <p:blipFill>
          <a:blip r:embed="rId2"/>
          <a:stretch>
            <a:fillRect/>
          </a:stretch>
        </p:blipFill>
        <p:spPr>
          <a:xfrm>
            <a:off x="912143" y="1079524"/>
            <a:ext cx="9615488" cy="5422039"/>
          </a:xfrm>
          <a:prstGeom prst="rect">
            <a:avLst/>
          </a:prstGeom>
        </p:spPr>
      </p:pic>
    </p:spTree>
    <p:extLst>
      <p:ext uri="{BB962C8B-B14F-4D97-AF65-F5344CB8AC3E}">
        <p14:creationId xmlns:p14="http://schemas.microsoft.com/office/powerpoint/2010/main" val="234567080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1003</TotalTime>
  <Words>2433</Words>
  <Application>Microsoft Office PowerPoint</Application>
  <PresentationFormat>Widescreen</PresentationFormat>
  <Paragraphs>226</Paragraphs>
  <Slides>35</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35</vt:i4>
      </vt:variant>
    </vt:vector>
  </HeadingPairs>
  <TitlesOfParts>
    <vt:vector size="39" baseType="lpstr">
      <vt:lpstr>Arial</vt:lpstr>
      <vt:lpstr>Calibri</vt:lpstr>
      <vt:lpstr>Calibri Light</vt:lpstr>
      <vt:lpstr>Office Theme</vt:lpstr>
      <vt:lpstr>CPIC guideline in progress</vt:lpstr>
      <vt:lpstr>G6PD/rasburicase update</vt:lpstr>
      <vt:lpstr>PowerPoint Presentation</vt:lpstr>
      <vt:lpstr>G6PD/rasburicase update</vt:lpstr>
      <vt:lpstr>Excel file</vt:lpstr>
      <vt:lpstr>Assigning putative G6PD drugs to a risk category</vt:lpstr>
      <vt:lpstr>Term Standardization Part 2</vt:lpstr>
      <vt:lpstr>Term standardization Part 1</vt:lpstr>
      <vt:lpstr>PowerPoint Presentation</vt:lpstr>
      <vt:lpstr>PowerPoint Presentation</vt:lpstr>
      <vt:lpstr>Expert panels</vt:lpstr>
      <vt:lpstr>Evaluation of current terminologies</vt:lpstr>
      <vt:lpstr>Experts-primary involvement in PGx</vt:lpstr>
      <vt:lpstr>PowerPoint Presentation</vt:lpstr>
      <vt:lpstr>Clinical function assignment term</vt:lpstr>
      <vt:lpstr>We have consensus!</vt:lpstr>
      <vt:lpstr>Phenotype terms</vt:lpstr>
      <vt:lpstr>Term standardization Part 1</vt:lpstr>
      <vt:lpstr>PowerPoint Presentation</vt:lpstr>
      <vt:lpstr>Possible and likely phenotypes</vt:lpstr>
      <vt:lpstr>Feedback</vt:lpstr>
      <vt:lpstr>Feedback</vt:lpstr>
      <vt:lpstr>Feedback</vt:lpstr>
      <vt:lpstr>Possible and likely phenotypes</vt:lpstr>
      <vt:lpstr>Feedback</vt:lpstr>
      <vt:lpstr>Do we need separate terms?</vt:lpstr>
      <vt:lpstr>Do we need separate terms?</vt:lpstr>
      <vt:lpstr>Likely</vt:lpstr>
      <vt:lpstr>PowerPoint Presentation</vt:lpstr>
      <vt:lpstr>PowerPoint Presentation</vt:lpstr>
      <vt:lpstr>PowerPoint Presentation</vt:lpstr>
      <vt:lpstr>Possible </vt:lpstr>
      <vt:lpstr>PowerPoint Presentation</vt:lpstr>
      <vt:lpstr>PowerPoint Presentation</vt:lpstr>
      <vt:lpstr>Discussion and next survey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Term Standardization Part 2</dc:title>
  <dc:creator>Caudle, Kelly</dc:creator>
  <cp:lastModifiedBy>Caudle, Kelly</cp:lastModifiedBy>
  <cp:revision>90</cp:revision>
  <dcterms:created xsi:type="dcterms:W3CDTF">2021-01-15T17:56:20Z</dcterms:created>
  <dcterms:modified xsi:type="dcterms:W3CDTF">2021-05-10T15:30:15Z</dcterms:modified>
</cp:coreProperties>
</file>